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72" r:id="rId6"/>
    <p:sldId id="273" r:id="rId7"/>
    <p:sldId id="276" r:id="rId8"/>
    <p:sldId id="275" r:id="rId9"/>
    <p:sldId id="260" r:id="rId10"/>
    <p:sldId id="261" r:id="rId11"/>
    <p:sldId id="262" r:id="rId12"/>
    <p:sldId id="277" r:id="rId13"/>
    <p:sldId id="278" r:id="rId14"/>
    <p:sldId id="279" r:id="rId15"/>
    <p:sldId id="280" r:id="rId16"/>
    <p:sldId id="281" r:id="rId17"/>
    <p:sldId id="282" r:id="rId18"/>
    <p:sldId id="263" r:id="rId19"/>
    <p:sldId id="264" r:id="rId20"/>
    <p:sldId id="265" r:id="rId21"/>
    <p:sldId id="284" r:id="rId22"/>
    <p:sldId id="285" r:id="rId23"/>
    <p:sldId id="286" r:id="rId24"/>
    <p:sldId id="287" r:id="rId25"/>
    <p:sldId id="288" r:id="rId26"/>
    <p:sldId id="266" r:id="rId27"/>
    <p:sldId id="267" r:id="rId28"/>
    <p:sldId id="283" r:id="rId29"/>
    <p:sldId id="268" r:id="rId30"/>
    <p:sldId id="271" r:id="rId31"/>
    <p:sldId id="269" r:id="rId32"/>
    <p:sldId id="270" r:id="rId33"/>
    <p:sldId id="289" r:id="rId34"/>
    <p:sldId id="290" r:id="rId35"/>
    <p:sldId id="291" r:id="rId36"/>
    <p:sldId id="292" r:id="rId3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EF5546-F488-457F-82B7-5EDA685C58CB}" v="18" dt="2025-09-26T19:47:11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0598" autoAdjust="0"/>
  </p:normalViewPr>
  <p:slideViewPr>
    <p:cSldViewPr snapToGrid="0" snapToObjects="1">
      <p:cViewPr>
        <p:scale>
          <a:sx n="70" d="100"/>
          <a:sy n="70" d="100"/>
        </p:scale>
        <p:origin x="110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a Nunes Lopes" userId="8eacf352355886ee" providerId="LiveId" clId="{C90D3A8B-FCB7-4814-B93B-D0F457B1028C}"/>
    <pc:docChg chg="undo custSel addSld modSld">
      <pc:chgData name="Gabriela Nunes Lopes" userId="8eacf352355886ee" providerId="LiveId" clId="{C90D3A8B-FCB7-4814-B93B-D0F457B1028C}" dt="2025-09-26T19:46:51.958" v="1239" actId="1076"/>
      <pc:docMkLst>
        <pc:docMk/>
      </pc:docMkLst>
      <pc:sldChg chg="addSp delSp modSp mod">
        <pc:chgData name="Gabriela Nunes Lopes" userId="8eacf352355886ee" providerId="LiveId" clId="{C90D3A8B-FCB7-4814-B93B-D0F457B1028C}" dt="2025-09-25T23:32:42.467" v="80" actId="1076"/>
        <pc:sldMkLst>
          <pc:docMk/>
          <pc:sldMk cId="0" sldId="256"/>
        </pc:sldMkLst>
        <pc:spChg chg="mod">
          <ac:chgData name="Gabriela Nunes Lopes" userId="8eacf352355886ee" providerId="LiveId" clId="{C90D3A8B-FCB7-4814-B93B-D0F457B1028C}" dt="2025-09-25T23:32:26.670" v="26" actId="20577"/>
          <ac:spMkLst>
            <pc:docMk/>
            <pc:sldMk cId="0" sldId="256"/>
            <ac:spMk id="5" creationId="{00000000-0000-0000-0000-000000000000}"/>
          </ac:spMkLst>
        </pc:spChg>
        <pc:spChg chg="del">
          <ac:chgData name="Gabriela Nunes Lopes" userId="8eacf352355886ee" providerId="LiveId" clId="{C90D3A8B-FCB7-4814-B93B-D0F457B1028C}" dt="2025-09-25T23:32:18.091" v="1" actId="478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Gabriela Nunes Lopes" userId="8eacf352355886ee" providerId="LiveId" clId="{C90D3A8B-FCB7-4814-B93B-D0F457B1028C}" dt="2025-09-25T23:32:42.467" v="80" actId="1076"/>
          <ac:spMkLst>
            <pc:docMk/>
            <pc:sldMk cId="0" sldId="256"/>
            <ac:spMk id="7" creationId="{C940D568-E955-0CF9-50F6-63AA417CAA2E}"/>
          </ac:spMkLst>
        </pc:spChg>
      </pc:sldChg>
      <pc:sldChg chg="addSp delSp modSp add mod">
        <pc:chgData name="Gabriela Nunes Lopes" userId="8eacf352355886ee" providerId="LiveId" clId="{C90D3A8B-FCB7-4814-B93B-D0F457B1028C}" dt="2025-09-26T19:17:40.269" v="863" actId="478"/>
        <pc:sldMkLst>
          <pc:docMk/>
          <pc:sldMk cId="3401035498" sldId="268"/>
        </pc:sldMkLst>
        <pc:spChg chg="mod">
          <ac:chgData name="Gabriela Nunes Lopes" userId="8eacf352355886ee" providerId="LiveId" clId="{C90D3A8B-FCB7-4814-B93B-D0F457B1028C}" dt="2025-09-25T23:41:43.717" v="368" actId="20577"/>
          <ac:spMkLst>
            <pc:docMk/>
            <pc:sldMk cId="3401035498" sldId="268"/>
            <ac:spMk id="3" creationId="{BE465F84-CC81-47ED-1EFE-B9ADCDE19B01}"/>
          </ac:spMkLst>
        </pc:spChg>
        <pc:spChg chg="mod">
          <ac:chgData name="Gabriela Nunes Lopes" userId="8eacf352355886ee" providerId="LiveId" clId="{C90D3A8B-FCB7-4814-B93B-D0F457B1028C}" dt="2025-09-25T23:42:50.834" v="656" actId="20577"/>
          <ac:spMkLst>
            <pc:docMk/>
            <pc:sldMk cId="3401035498" sldId="268"/>
            <ac:spMk id="4" creationId="{D825954C-72CE-BD1E-FDAF-B792D88C4406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5" creationId="{141246B3-5151-33D7-F65E-67D99823C0FB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12" creationId="{467D9F58-686D-AC94-B655-83EF70FEC975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13" creationId="{78847CF4-33A1-0487-D77F-6E63A23F836B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15" creationId="{128C6586-ED19-090C-60E9-98949AB548FE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16" creationId="{55C0DBC9-1CA9-A33C-CA63-0CE916BB46C1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17" creationId="{37498FBC-6906-6EC1-055D-92E57975E5C5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19" creationId="{6E6A3D95-5756-14F1-6BE7-EAB845EDF263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24" creationId="{5EC01EBB-17D3-ACC1-A10B-77DF516572D8}"/>
          </ac:spMkLst>
        </pc:spChg>
        <pc:spChg chg="del mod">
          <ac:chgData name="Gabriela Nunes Lopes" userId="8eacf352355886ee" providerId="LiveId" clId="{C90D3A8B-FCB7-4814-B93B-D0F457B1028C}" dt="2025-09-25T23:33:08.420" v="84" actId="478"/>
          <ac:spMkLst>
            <pc:docMk/>
            <pc:sldMk cId="3401035498" sldId="268"/>
            <ac:spMk id="33" creationId="{A1263BED-E93A-0607-493E-BDEBBA7271C4}"/>
          </ac:spMkLst>
        </pc:spChg>
        <pc:spChg chg="del">
          <ac:chgData name="Gabriela Nunes Lopes" userId="8eacf352355886ee" providerId="LiveId" clId="{C90D3A8B-FCB7-4814-B93B-D0F457B1028C}" dt="2025-09-25T23:40:51.997" v="300" actId="478"/>
          <ac:spMkLst>
            <pc:docMk/>
            <pc:sldMk cId="3401035498" sldId="268"/>
            <ac:spMk id="34" creationId="{C16BCD3F-94A3-A31E-5854-ED116EC03064}"/>
          </ac:spMkLst>
        </pc:spChg>
        <pc:spChg chg="del">
          <ac:chgData name="Gabriela Nunes Lopes" userId="8eacf352355886ee" providerId="LiveId" clId="{C90D3A8B-FCB7-4814-B93B-D0F457B1028C}" dt="2025-09-25T23:40:54.025" v="301" actId="478"/>
          <ac:spMkLst>
            <pc:docMk/>
            <pc:sldMk cId="3401035498" sldId="268"/>
            <ac:spMk id="35" creationId="{89FC7332-638A-1C87-DC88-98062F2C800C}"/>
          </ac:spMkLst>
        </pc:spChg>
        <pc:spChg chg="del">
          <ac:chgData name="Gabriela Nunes Lopes" userId="8eacf352355886ee" providerId="LiveId" clId="{C90D3A8B-FCB7-4814-B93B-D0F457B1028C}" dt="2025-09-25T23:40:56.405" v="302" actId="478"/>
          <ac:spMkLst>
            <pc:docMk/>
            <pc:sldMk cId="3401035498" sldId="268"/>
            <ac:spMk id="36" creationId="{E893F874-9A1A-AC9B-BD96-0327B9D9D463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37" creationId="{C41E78A2-70E1-2ACD-5531-62D9DA65C441}"/>
          </ac:spMkLst>
        </pc:spChg>
        <pc:spChg chg="del">
          <ac:chgData name="Gabriela Nunes Lopes" userId="8eacf352355886ee" providerId="LiveId" clId="{C90D3A8B-FCB7-4814-B93B-D0F457B1028C}" dt="2025-09-25T23:33:03.584" v="82" actId="478"/>
          <ac:spMkLst>
            <pc:docMk/>
            <pc:sldMk cId="3401035498" sldId="268"/>
            <ac:spMk id="38" creationId="{906435AB-19BF-A3A6-E141-722709BB5C2E}"/>
          </ac:spMkLst>
        </pc:spChg>
        <pc:spChg chg="del">
          <ac:chgData name="Gabriela Nunes Lopes" userId="8eacf352355886ee" providerId="LiveId" clId="{C90D3A8B-FCB7-4814-B93B-D0F457B1028C}" dt="2025-09-25T23:33:11.224" v="85" actId="478"/>
          <ac:spMkLst>
            <pc:docMk/>
            <pc:sldMk cId="3401035498" sldId="268"/>
            <ac:spMk id="39" creationId="{401F9A82-37B3-671D-5863-5B839AF7180E}"/>
          </ac:spMkLst>
        </pc:spChg>
        <pc:spChg chg="del">
          <ac:chgData name="Gabriela Nunes Lopes" userId="8eacf352355886ee" providerId="LiveId" clId="{C90D3A8B-FCB7-4814-B93B-D0F457B1028C}" dt="2025-09-26T19:17:40.269" v="863" actId="478"/>
          <ac:spMkLst>
            <pc:docMk/>
            <pc:sldMk cId="3401035498" sldId="268"/>
            <ac:spMk id="40" creationId="{0E087C8F-2163-1D35-228A-24C7D2032CAB}"/>
          </ac:spMkLst>
        </pc:spChg>
        <pc:spChg chg="del">
          <ac:chgData name="Gabriela Nunes Lopes" userId="8eacf352355886ee" providerId="LiveId" clId="{C90D3A8B-FCB7-4814-B93B-D0F457B1028C}" dt="2025-09-25T23:41:00.780" v="303" actId="478"/>
          <ac:spMkLst>
            <pc:docMk/>
            <pc:sldMk cId="3401035498" sldId="268"/>
            <ac:spMk id="42" creationId="{6F2411BE-4BDA-907E-1256-5527B04462D2}"/>
          </ac:spMkLst>
        </pc:spChg>
        <pc:spChg chg="del">
          <ac:chgData name="Gabriela Nunes Lopes" userId="8eacf352355886ee" providerId="LiveId" clId="{C90D3A8B-FCB7-4814-B93B-D0F457B1028C}" dt="2025-09-25T23:41:03.952" v="304" actId="478"/>
          <ac:spMkLst>
            <pc:docMk/>
            <pc:sldMk cId="3401035498" sldId="268"/>
            <ac:spMk id="43" creationId="{8B7FBDBC-ED1B-3CB6-C004-1B60A3D683F4}"/>
          </ac:spMkLst>
        </pc:spChg>
        <pc:graphicFrameChg chg="add mod modGraphic">
          <ac:chgData name="Gabriela Nunes Lopes" userId="8eacf352355886ee" providerId="LiveId" clId="{C90D3A8B-FCB7-4814-B93B-D0F457B1028C}" dt="2025-09-26T19:17:36.094" v="862" actId="1076"/>
          <ac:graphicFrameMkLst>
            <pc:docMk/>
            <pc:sldMk cId="3401035498" sldId="268"/>
            <ac:graphicFrameMk id="44" creationId="{D10BC991-BD5D-197C-CCE7-B48F543FFDBA}"/>
          </ac:graphicFrameMkLst>
        </pc:graphicFrameChg>
      </pc:sldChg>
      <pc:sldChg chg="addSp delSp modSp add mod">
        <pc:chgData name="Gabriela Nunes Lopes" userId="8eacf352355886ee" providerId="LiveId" clId="{C90D3A8B-FCB7-4814-B93B-D0F457B1028C}" dt="2025-09-26T19:26:44.095" v="1086" actId="20577"/>
        <pc:sldMkLst>
          <pc:docMk/>
          <pc:sldMk cId="3631230525" sldId="269"/>
        </pc:sldMkLst>
        <pc:spChg chg="mod">
          <ac:chgData name="Gabriela Nunes Lopes" userId="8eacf352355886ee" providerId="LiveId" clId="{C90D3A8B-FCB7-4814-B93B-D0F457B1028C}" dt="2025-09-26T19:18:58.554" v="868" actId="20577"/>
          <ac:spMkLst>
            <pc:docMk/>
            <pc:sldMk cId="3631230525" sldId="269"/>
            <ac:spMk id="3" creationId="{76FD8DE7-793D-F6E9-4B90-75E41C0A513F}"/>
          </ac:spMkLst>
        </pc:spChg>
        <pc:spChg chg="add mod">
          <ac:chgData name="Gabriela Nunes Lopes" userId="8eacf352355886ee" providerId="LiveId" clId="{C90D3A8B-FCB7-4814-B93B-D0F457B1028C}" dt="2025-09-26T19:26:44.095" v="1086" actId="20577"/>
          <ac:spMkLst>
            <pc:docMk/>
            <pc:sldMk cId="3631230525" sldId="269"/>
            <ac:spMk id="5" creationId="{6FE1AF51-604B-7860-CE5C-CC0A843F05FB}"/>
          </ac:spMkLst>
        </pc:spChg>
        <pc:spChg chg="del">
          <ac:chgData name="Gabriela Nunes Lopes" userId="8eacf352355886ee" providerId="LiveId" clId="{C90D3A8B-FCB7-4814-B93B-D0F457B1028C}" dt="2025-09-26T19:05:14.246" v="691" actId="478"/>
          <ac:spMkLst>
            <pc:docMk/>
            <pc:sldMk cId="3631230525" sldId="269"/>
            <ac:spMk id="40" creationId="{F1F71A00-35E0-BB14-5165-23F5390C1B32}"/>
          </ac:spMkLst>
        </pc:spChg>
        <pc:spChg chg="del">
          <ac:chgData name="Gabriela Nunes Lopes" userId="8eacf352355886ee" providerId="LiveId" clId="{C90D3A8B-FCB7-4814-B93B-D0F457B1028C}" dt="2025-09-26T19:05:14.246" v="691" actId="478"/>
          <ac:spMkLst>
            <pc:docMk/>
            <pc:sldMk cId="3631230525" sldId="269"/>
            <ac:spMk id="41" creationId="{63AC59D0-8DE8-55D7-CA4A-EB5199451D99}"/>
          </ac:spMkLst>
        </pc:spChg>
        <pc:graphicFrameChg chg="del">
          <ac:chgData name="Gabriela Nunes Lopes" userId="8eacf352355886ee" providerId="LiveId" clId="{C90D3A8B-FCB7-4814-B93B-D0F457B1028C}" dt="2025-09-26T19:05:10.726" v="690" actId="478"/>
          <ac:graphicFrameMkLst>
            <pc:docMk/>
            <pc:sldMk cId="3631230525" sldId="269"/>
            <ac:graphicFrameMk id="44" creationId="{005D763B-7523-671D-8A40-4D078BE29D26}"/>
          </ac:graphicFrameMkLst>
        </pc:graphicFrameChg>
      </pc:sldChg>
      <pc:sldChg chg="addSp delSp modSp add mod">
        <pc:chgData name="Gabriela Nunes Lopes" userId="8eacf352355886ee" providerId="LiveId" clId="{C90D3A8B-FCB7-4814-B93B-D0F457B1028C}" dt="2025-09-26T19:46:51.958" v="1239" actId="1076"/>
        <pc:sldMkLst>
          <pc:docMk/>
          <pc:sldMk cId="2743861264" sldId="270"/>
        </pc:sldMkLst>
        <pc:spChg chg="mod">
          <ac:chgData name="Gabriela Nunes Lopes" userId="8eacf352355886ee" providerId="LiveId" clId="{C90D3A8B-FCB7-4814-B93B-D0F457B1028C}" dt="2025-09-26T19:19:02.303" v="870" actId="20577"/>
          <ac:spMkLst>
            <pc:docMk/>
            <pc:sldMk cId="2743861264" sldId="270"/>
            <ac:spMk id="3" creationId="{C51A0180-2920-668C-85E1-C1F6F5B46934}"/>
          </ac:spMkLst>
        </pc:spChg>
        <pc:spChg chg="mod">
          <ac:chgData name="Gabriela Nunes Lopes" userId="8eacf352355886ee" providerId="LiveId" clId="{C90D3A8B-FCB7-4814-B93B-D0F457B1028C}" dt="2025-09-26T19:46:51.958" v="1239" actId="1076"/>
          <ac:spMkLst>
            <pc:docMk/>
            <pc:sldMk cId="2743861264" sldId="270"/>
            <ac:spMk id="4" creationId="{D880373C-F6C7-46E4-EF39-0B9B73E8794A}"/>
          </ac:spMkLst>
        </pc:spChg>
        <pc:spChg chg="del">
          <ac:chgData name="Gabriela Nunes Lopes" userId="8eacf352355886ee" providerId="LiveId" clId="{C90D3A8B-FCB7-4814-B93B-D0F457B1028C}" dt="2025-09-26T19:33:20.687" v="1089" actId="478"/>
          <ac:spMkLst>
            <pc:docMk/>
            <pc:sldMk cId="2743861264" sldId="270"/>
            <ac:spMk id="5" creationId="{3A0800FD-39AE-842C-014C-EE684E3E007E}"/>
          </ac:spMkLst>
        </pc:spChg>
        <pc:spChg chg="add del">
          <ac:chgData name="Gabriela Nunes Lopes" userId="8eacf352355886ee" providerId="LiveId" clId="{C90D3A8B-FCB7-4814-B93B-D0F457B1028C}" dt="2025-09-26T19:34:33.002" v="1092" actId="22"/>
          <ac:spMkLst>
            <pc:docMk/>
            <pc:sldMk cId="2743861264" sldId="270"/>
            <ac:spMk id="8" creationId="{9FB8406D-FD8D-2841-E475-90521969DAB4}"/>
          </ac:spMkLst>
        </pc:spChg>
        <pc:spChg chg="add mod">
          <ac:chgData name="Gabriela Nunes Lopes" userId="8eacf352355886ee" providerId="LiveId" clId="{C90D3A8B-FCB7-4814-B93B-D0F457B1028C}" dt="2025-09-26T19:45:37.280" v="1113" actId="1076"/>
          <ac:spMkLst>
            <pc:docMk/>
            <pc:sldMk cId="2743861264" sldId="270"/>
            <ac:spMk id="10" creationId="{5E32FE71-66B0-5BE5-B43A-4BC170EE4AB6}"/>
          </ac:spMkLst>
        </pc:spChg>
        <pc:spChg chg="add mod">
          <ac:chgData name="Gabriela Nunes Lopes" userId="8eacf352355886ee" providerId="LiveId" clId="{C90D3A8B-FCB7-4814-B93B-D0F457B1028C}" dt="2025-09-26T19:45:39.435" v="1114" actId="1076"/>
          <ac:spMkLst>
            <pc:docMk/>
            <pc:sldMk cId="2743861264" sldId="270"/>
            <ac:spMk id="11" creationId="{D921C845-496B-1B5E-FA05-24BE91358BC3}"/>
          </ac:spMkLst>
        </pc:spChg>
        <pc:graphicFrameChg chg="add del mod modGraphic">
          <ac:chgData name="Gabriela Nunes Lopes" userId="8eacf352355886ee" providerId="LiveId" clId="{C90D3A8B-FCB7-4814-B93B-D0F457B1028C}" dt="2025-09-26T19:35:32.967" v="1097" actId="478"/>
          <ac:graphicFrameMkLst>
            <pc:docMk/>
            <pc:sldMk cId="2743861264" sldId="270"/>
            <ac:graphicFrameMk id="6" creationId="{854A8FB4-46C6-AC6B-0428-189654D011F5}"/>
          </ac:graphicFrameMkLst>
        </pc:graphicFrameChg>
        <pc:picChg chg="mod">
          <ac:chgData name="Gabriela Nunes Lopes" userId="8eacf352355886ee" providerId="LiveId" clId="{C90D3A8B-FCB7-4814-B93B-D0F457B1028C}" dt="2025-09-26T19:36:07.242" v="1111" actId="1076"/>
          <ac:picMkLst>
            <pc:docMk/>
            <pc:sldMk cId="2743861264" sldId="270"/>
            <ac:picMk id="2" creationId="{7842B599-AE18-7840-6FBC-FE871E200B8D}"/>
          </ac:picMkLst>
        </pc:picChg>
      </pc:sldChg>
      <pc:sldChg chg="addSp delSp modSp add mod">
        <pc:chgData name="Gabriela Nunes Lopes" userId="8eacf352355886ee" providerId="LiveId" clId="{C90D3A8B-FCB7-4814-B93B-D0F457B1028C}" dt="2025-09-26T19:25:53.469" v="983" actId="20577"/>
        <pc:sldMkLst>
          <pc:docMk/>
          <pc:sldMk cId="1553174870" sldId="271"/>
        </pc:sldMkLst>
        <pc:spChg chg="add mod">
          <ac:chgData name="Gabriela Nunes Lopes" userId="8eacf352355886ee" providerId="LiveId" clId="{C90D3A8B-FCB7-4814-B93B-D0F457B1028C}" dt="2025-09-26T19:25:38.599" v="980" actId="14100"/>
          <ac:spMkLst>
            <pc:docMk/>
            <pc:sldMk cId="1553174870" sldId="271"/>
            <ac:spMk id="5" creationId="{557E41A0-223B-830B-3017-279C10100448}"/>
          </ac:spMkLst>
        </pc:spChg>
        <pc:spChg chg="add mod">
          <ac:chgData name="Gabriela Nunes Lopes" userId="8eacf352355886ee" providerId="LiveId" clId="{C90D3A8B-FCB7-4814-B93B-D0F457B1028C}" dt="2025-09-26T19:25:53.469" v="983" actId="20577"/>
          <ac:spMkLst>
            <pc:docMk/>
            <pc:sldMk cId="1553174870" sldId="271"/>
            <ac:spMk id="6" creationId="{96535841-EBAA-792E-0AAB-743D3EDD56EB}"/>
          </ac:spMkLst>
        </pc:spChg>
        <pc:spChg chg="add mod">
          <ac:chgData name="Gabriela Nunes Lopes" userId="8eacf352355886ee" providerId="LiveId" clId="{C90D3A8B-FCB7-4814-B93B-D0F457B1028C}" dt="2025-09-26T19:25:46.419" v="981" actId="14100"/>
          <ac:spMkLst>
            <pc:docMk/>
            <pc:sldMk cId="1553174870" sldId="271"/>
            <ac:spMk id="7" creationId="{ADB8943C-6224-3B4F-BFE0-2D696650E673}"/>
          </ac:spMkLst>
        </pc:spChg>
        <pc:spChg chg="del">
          <ac:chgData name="Gabriela Nunes Lopes" userId="8eacf352355886ee" providerId="LiveId" clId="{C90D3A8B-FCB7-4814-B93B-D0F457B1028C}" dt="2025-09-26T19:22:20.289" v="873" actId="478"/>
          <ac:spMkLst>
            <pc:docMk/>
            <pc:sldMk cId="1553174870" sldId="271"/>
            <ac:spMk id="41" creationId="{ABBF9EBE-B26B-2936-C1F5-3C07F1750366}"/>
          </ac:spMkLst>
        </pc:spChg>
        <pc:graphicFrameChg chg="del">
          <ac:chgData name="Gabriela Nunes Lopes" userId="8eacf352355886ee" providerId="LiveId" clId="{C90D3A8B-FCB7-4814-B93B-D0F457B1028C}" dt="2025-09-26T19:22:16.317" v="872" actId="478"/>
          <ac:graphicFrameMkLst>
            <pc:docMk/>
            <pc:sldMk cId="1553174870" sldId="271"/>
            <ac:graphicFrameMk id="44" creationId="{27079156-DB9F-ED05-D9CC-1F1DD7CF1768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94222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FEC1C-C6AF-FC43-0150-DC171981A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922A3-52DD-0176-5041-BC290D9AF9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224804-A6F9-78ED-123F-A0AE89B39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DC9E34-6302-50A9-9E09-3488A062A1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23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955B5-5DC3-221D-C838-E347B6230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74167F-3986-B1E2-C964-76A332F0F4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2B5F09-14E5-CF17-0F93-F38584C441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122D7-4E6D-8F37-7196-47D39BFFB1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2265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1793F-B6DA-6A0F-3C3A-7C16E889E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72F62-B9A0-FBCD-C800-D11641868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9C393-8FF7-51AD-3AA7-B043550BF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2C74C-4C33-7539-5450-078D933AB3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937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E44BC-B658-0ACE-FAB6-AC405725F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2EDDC0-BE36-AD0D-A5FA-1CBEC0873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A8F79-C141-3AF4-2EFF-55FF381366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63900B-B992-5610-22BD-07F65CB76D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675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EE298-F13D-47BB-0EAD-66254F87E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9C3333-A3D8-8EAC-BB1D-6085A0AF36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D2E0F4-7987-7C2C-74DE-4798B8822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BC1D0-BFC0-390C-7D8F-0459CA4E08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493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2005-9C6B-A607-1443-607B20A94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E45280D-E35E-3A57-AC1B-F797511AB6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702136-EAD0-E107-20DE-15CFE38D46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B3317-479D-EA11-F767-1E751F1D12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51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6F9CA-4E84-8258-54E5-ACF5C39CA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568147-5FB3-61F7-6757-11FDFFD6D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1E7A31-27D6-6964-9338-112F86F178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DBB86-D8F0-D6D4-7B07-F9F1F87B1A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995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53414-043A-C5E7-1B86-7276D3BCC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9A492A-C4A1-E3A9-DBA2-B1CC70362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17D415-7ACF-F163-0D09-5C1E94057F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084EC5-57A8-86E8-268D-7761A30B4B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31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7467B-FD72-194E-41E6-C0D6F3A93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5E1626-38AE-FB9F-8540-E265C0969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C2C401-7E94-730A-5B8F-B73C97CF5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AE170-4AAD-B94C-A467-9B40F2CB6F8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8073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71D913-F358-0280-1E91-42BAF928C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899BF7-1B73-BC05-222E-824D9B44A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E1B52E-D5C6-4B90-6C21-A2D76C153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57094D-B834-8A88-6902-F7E73AFE7E5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4998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6DC420-9197-2BE5-270A-A25E12106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FCFDD8-64CD-D92E-23B6-1673B27092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902513-C2EF-C2BC-EFD2-A35134421B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62EA71-C563-7C55-F973-6F0299B79E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69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DA325-71CD-91A7-D600-1D3074B74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1F1648-9856-7858-7BCD-80A078B881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41282B-FB55-BE6D-4AC9-D34D1705A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52F0E8-2867-F6C2-D133-F070A89183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161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59CFA-6419-0ECF-6627-E29648574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0898D4-C33B-2CE6-76FF-ADA63D8FD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5D63B8D-EDB4-CBC5-AB78-E2E758A75E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b="1" dirty="0"/>
                  <a:t>Shows selecionados</a:t>
                </a:r>
              </a:p>
              <a:p>
                <a:r>
                  <a:rPr lang="pt-BR" dirty="0"/>
                  <a:t>Tardezinha — </a:t>
                </a:r>
                <a:r>
                  <a:rPr lang="pt-BR" b="1" dirty="0"/>
                  <a:t>R$ 300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=7.0</m:t>
                    </m:r>
                  </m:oMath>
                </a14:m>
                <a:endParaRPr lang="pt-BR" dirty="0"/>
              </a:p>
              <a:p>
                <a:r>
                  <a:rPr lang="pt-BR" dirty="0"/>
                  <a:t>Jorge &amp; Mateus — </a:t>
                </a:r>
                <a:r>
                  <a:rPr lang="pt-BR" b="1" dirty="0"/>
                  <a:t>R$ 250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=6.0</m:t>
                    </m:r>
                  </m:oMath>
                </a14:m>
                <a:endParaRPr lang="pt-BR" dirty="0"/>
              </a:p>
              <a:p>
                <a:r>
                  <a:rPr lang="pt-BR" dirty="0"/>
                  <a:t>Anitta — </a:t>
                </a:r>
                <a:r>
                  <a:rPr lang="pt-BR" b="1" dirty="0"/>
                  <a:t>R$ 350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=6.0</m:t>
                    </m:r>
                  </m:oMath>
                </a14:m>
                <a:endParaRPr lang="pt-BR" dirty="0"/>
              </a:p>
              <a:p>
                <a:r>
                  <a:rPr lang="pt-BR" dirty="0"/>
                  <a:t>Luísa Sonza — </a:t>
                </a:r>
                <a:r>
                  <a:rPr lang="pt-BR" b="1" dirty="0"/>
                  <a:t>R$ 280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=6.5</m:t>
                    </m:r>
                  </m:oMath>
                </a14:m>
                <a:endParaRPr lang="pt-BR" dirty="0"/>
              </a:p>
              <a:p>
                <a:r>
                  <a:rPr lang="pt-BR" dirty="0" err="1"/>
                  <a:t>Avenged</a:t>
                </a:r>
                <a:r>
                  <a:rPr lang="pt-BR" dirty="0"/>
                  <a:t> </a:t>
                </a:r>
                <a:r>
                  <a:rPr lang="pt-BR" dirty="0" err="1"/>
                  <a:t>Sevenfold</a:t>
                </a:r>
                <a:r>
                  <a:rPr lang="pt-BR" dirty="0"/>
                  <a:t> — </a:t>
                </a:r>
                <a:r>
                  <a:rPr lang="pt-BR" b="1" dirty="0"/>
                  <a:t>R$ 700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=6.5</m:t>
                    </m:r>
                  </m:oMath>
                </a14:m>
                <a:endParaRPr lang="pt-BR" dirty="0"/>
              </a:p>
              <a:p>
                <a:r>
                  <a:rPr lang="pt-BR" dirty="0"/>
                  <a:t>Nando Reis — </a:t>
                </a:r>
                <a:r>
                  <a:rPr lang="pt-BR" b="1" dirty="0"/>
                  <a:t>R$ 200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=7.5</m:t>
                    </m:r>
                  </m:oMath>
                </a14:m>
                <a:endParaRPr lang="pt-BR" dirty="0"/>
              </a:p>
              <a:p>
                <a:r>
                  <a:rPr lang="pt-BR" dirty="0"/>
                  <a:t>Gilberto Gil — </a:t>
                </a:r>
                <a:r>
                  <a:rPr lang="pt-BR" b="1" dirty="0"/>
                  <a:t>R$ 220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=7.5</m:t>
                    </m:r>
                  </m:oMath>
                </a14:m>
                <a:endParaRPr lang="pt-BR" dirty="0"/>
              </a:p>
              <a:p>
                <a:r>
                  <a:rPr lang="pt-BR" dirty="0"/>
                  <a:t>Zeca Pagodinho — </a:t>
                </a:r>
                <a:r>
                  <a:rPr lang="pt-BR" b="1" dirty="0"/>
                  <a:t>R$ 240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=7.0</m:t>
                    </m:r>
                  </m:oMath>
                </a14:m>
                <a:endParaRPr lang="pt-BR" dirty="0"/>
              </a:p>
              <a:p>
                <a:r>
                  <a:rPr lang="pt-BR" dirty="0"/>
                  <a:t>Joelma — </a:t>
                </a:r>
                <a:r>
                  <a:rPr lang="pt-BR" b="1" dirty="0"/>
                  <a:t>R$ 180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=5.5</m:t>
                    </m:r>
                  </m:oMath>
                </a14:m>
                <a:endParaRPr lang="pt-BR" dirty="0"/>
              </a:p>
              <a:p>
                <a:r>
                  <a:rPr lang="pt-BR" dirty="0" err="1"/>
                  <a:t>Numanice</a:t>
                </a:r>
                <a:r>
                  <a:rPr lang="pt-BR" dirty="0"/>
                  <a:t> (Ludmilla) — </a:t>
                </a:r>
                <a:r>
                  <a:rPr lang="pt-BR" b="1" dirty="0"/>
                  <a:t>R$ 200</a:t>
                </a:r>
                <a:r>
                  <a:rPr lang="pt-BR" dirty="0"/>
                  <a:t>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=5.0</m:t>
                    </m:r>
                  </m:oMath>
                </a14:m>
                <a:endParaRPr lang="pt-BR" dirty="0"/>
              </a:p>
              <a:p>
                <a:r>
                  <a:rPr lang="pt-BR" b="1" dirty="0"/>
                  <a:t>Custo total:</a:t>
                </a:r>
                <a:r>
                  <a:rPr lang="pt-BR" dirty="0"/>
                  <a:t> </a:t>
                </a:r>
                <a:r>
                  <a:rPr lang="pt-BR" b="1" dirty="0"/>
                  <a:t>R$ 2.920</a:t>
                </a:r>
                <a:r>
                  <a:rPr lang="pt-BR" dirty="0"/>
                  <a:t> (sobra R$ 80)</a:t>
                </a:r>
                <a:br>
                  <a:rPr lang="pt-BR" dirty="0"/>
                </a:br>
                <a:r>
                  <a:rPr lang="pt-BR" b="1" dirty="0"/>
                  <a:t>Utilidade total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grow m:val="on"/>
                        <m:subHide m:val="on"/>
                        <m:supHide m:val="on"/>
                        <m:ctrlPr>
                          <a:rPr lang="ar-AE" sz="12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lang="ar-AE" sz="1200" i="1" kern="12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ar-AE" b="1" dirty="0"/>
                  <a:t>:</a:t>
                </a:r>
                <a:r>
                  <a:rPr lang="ar-AE" dirty="0"/>
                  <a:t> </a:t>
                </a:r>
                <a:r>
                  <a:rPr lang="ar-AE" b="1" dirty="0"/>
                  <a:t>64,5</a:t>
                </a:r>
                <a:endParaRPr lang="ar-AE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25D63B8D-EDB4-CBC5-AB78-E2E758A75EA6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b="1" dirty="0"/>
                  <a:t>Shows selecionados</a:t>
                </a:r>
              </a:p>
              <a:p>
                <a:r>
                  <a:rPr lang="pt-BR" dirty="0"/>
                  <a:t>Tardezinha — </a:t>
                </a:r>
                <a:r>
                  <a:rPr lang="pt-BR" b="1" dirty="0"/>
                  <a:t>R$ 300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𝑣=7.0</a:t>
                </a:r>
                <a:endParaRPr lang="pt-BR" dirty="0"/>
              </a:p>
              <a:p>
                <a:r>
                  <a:rPr lang="pt-BR" dirty="0"/>
                  <a:t>Jorge &amp; Mateus — </a:t>
                </a:r>
                <a:r>
                  <a:rPr lang="pt-BR" b="1" dirty="0"/>
                  <a:t>R$ 250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𝑣=6.0</a:t>
                </a:r>
                <a:endParaRPr lang="pt-BR" dirty="0"/>
              </a:p>
              <a:p>
                <a:r>
                  <a:rPr lang="pt-BR" dirty="0"/>
                  <a:t>Anitta — </a:t>
                </a:r>
                <a:r>
                  <a:rPr lang="pt-BR" b="1" dirty="0"/>
                  <a:t>R$ 350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𝑣=6.0</a:t>
                </a:r>
                <a:endParaRPr lang="pt-BR" dirty="0"/>
              </a:p>
              <a:p>
                <a:r>
                  <a:rPr lang="pt-BR" dirty="0"/>
                  <a:t>Luísa Sonza — </a:t>
                </a:r>
                <a:r>
                  <a:rPr lang="pt-BR" b="1" dirty="0"/>
                  <a:t>R$ 280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𝑣=6.5</a:t>
                </a:r>
                <a:endParaRPr lang="pt-BR" dirty="0"/>
              </a:p>
              <a:p>
                <a:r>
                  <a:rPr lang="pt-BR" dirty="0" err="1"/>
                  <a:t>Avenged</a:t>
                </a:r>
                <a:r>
                  <a:rPr lang="pt-BR" dirty="0"/>
                  <a:t> </a:t>
                </a:r>
                <a:r>
                  <a:rPr lang="pt-BR" dirty="0" err="1"/>
                  <a:t>Sevenfold</a:t>
                </a:r>
                <a:r>
                  <a:rPr lang="pt-BR" dirty="0"/>
                  <a:t> — </a:t>
                </a:r>
                <a:r>
                  <a:rPr lang="pt-BR" b="1" dirty="0"/>
                  <a:t>R$ 700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𝑣=6.5</a:t>
                </a:r>
                <a:endParaRPr lang="pt-BR" dirty="0"/>
              </a:p>
              <a:p>
                <a:r>
                  <a:rPr lang="pt-BR" dirty="0"/>
                  <a:t>Nando Reis — </a:t>
                </a:r>
                <a:r>
                  <a:rPr lang="pt-BR" b="1" dirty="0"/>
                  <a:t>R$ 200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𝑣=7.5</a:t>
                </a:r>
                <a:endParaRPr lang="pt-BR" dirty="0"/>
              </a:p>
              <a:p>
                <a:r>
                  <a:rPr lang="pt-BR" dirty="0"/>
                  <a:t>Gilberto Gil — </a:t>
                </a:r>
                <a:r>
                  <a:rPr lang="pt-BR" b="1" dirty="0"/>
                  <a:t>R$ 220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𝑣=7.5</a:t>
                </a:r>
                <a:endParaRPr lang="pt-BR" dirty="0"/>
              </a:p>
              <a:p>
                <a:r>
                  <a:rPr lang="pt-BR" dirty="0"/>
                  <a:t>Zeca Pagodinho — </a:t>
                </a:r>
                <a:r>
                  <a:rPr lang="pt-BR" b="1" dirty="0"/>
                  <a:t>R$ 240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𝑣=7.0</a:t>
                </a:r>
                <a:endParaRPr lang="pt-BR" dirty="0"/>
              </a:p>
              <a:p>
                <a:r>
                  <a:rPr lang="pt-BR" dirty="0"/>
                  <a:t>Joelma — </a:t>
                </a:r>
                <a:r>
                  <a:rPr lang="pt-BR" b="1" dirty="0"/>
                  <a:t>R$ 180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𝑣=5.5</a:t>
                </a:r>
                <a:endParaRPr lang="pt-BR" dirty="0"/>
              </a:p>
              <a:p>
                <a:r>
                  <a:rPr lang="pt-BR" dirty="0" err="1"/>
                  <a:t>Numanice</a:t>
                </a:r>
                <a:r>
                  <a:rPr lang="pt-BR" dirty="0"/>
                  <a:t> (Ludmilla) — </a:t>
                </a:r>
                <a:r>
                  <a:rPr lang="pt-BR" b="1" dirty="0"/>
                  <a:t>R$ 200</a:t>
                </a:r>
                <a:r>
                  <a:rPr lang="pt-BR" dirty="0"/>
                  <a:t>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𝑣=5.0</a:t>
                </a:r>
                <a:endParaRPr lang="pt-BR" dirty="0"/>
              </a:p>
              <a:p>
                <a:r>
                  <a:rPr lang="pt-BR" b="1" dirty="0"/>
                  <a:t>Custo total:</a:t>
                </a:r>
                <a:r>
                  <a:rPr lang="pt-BR" dirty="0"/>
                  <a:t> </a:t>
                </a:r>
                <a:r>
                  <a:rPr lang="pt-BR" b="1" dirty="0"/>
                  <a:t>R$ 2.920</a:t>
                </a:r>
                <a:r>
                  <a:rPr lang="pt-BR" dirty="0"/>
                  <a:t> (sobra R$ 80)</a:t>
                </a:r>
                <a:br>
                  <a:rPr lang="pt-BR" dirty="0"/>
                </a:br>
                <a:r>
                  <a:rPr lang="pt-BR" b="1" dirty="0"/>
                  <a:t>Utilidade total </a:t>
                </a:r>
                <a:r>
                  <a:rPr lang="ar-AE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∑128▒𝑣_𝑖 </a:t>
                </a:r>
                <a:r>
                  <a:rPr lang="ar-AE" b="1" dirty="0"/>
                  <a:t>:</a:t>
                </a:r>
                <a:r>
                  <a:rPr lang="ar-AE" dirty="0"/>
                  <a:t> </a:t>
                </a:r>
                <a:r>
                  <a:rPr lang="ar-AE" b="1" dirty="0"/>
                  <a:t>64,5</a:t>
                </a:r>
                <a:endParaRPr lang="ar-AE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60BF6-2E8B-B9B3-C288-78C00A6693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45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DAA8D-7261-B68A-1C88-F47499707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FE4941-A44D-B16C-D9D0-43E35C1A70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44ED6B-D4E8-3197-C0B6-6350F6B27F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F5827-B0C9-AE50-6B20-2A957FBDBA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29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08C7E-9269-BA1D-7DA0-3FB5558F56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E6BC2-4D15-DB5B-C252-71F3C06AFC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F8F1D74A-55D2-C9A2-F6EB-B9EB16351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b="1" dirty="0"/>
                  <a:t>Shows escolhidos</a:t>
                </a:r>
              </a:p>
              <a:p>
                <a:r>
                  <a:rPr lang="pt-BR" b="1" dirty="0"/>
                  <a:t>Beyoncé</a:t>
                </a:r>
                <a:r>
                  <a:rPr lang="pt-BR" dirty="0"/>
                  <a:t> — R$ 1.100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9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</m:oMath>
                </a14:m>
                <a:endParaRPr lang="pt-BR" dirty="0"/>
              </a:p>
              <a:p>
                <a:r>
                  <a:rPr lang="pt-BR" dirty="0"/>
                  <a:t>Tardezinha — R$ 300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endParaRPr lang="pt-BR" dirty="0"/>
              </a:p>
              <a:p>
                <a:r>
                  <a:rPr lang="pt-BR" dirty="0"/>
                  <a:t>Jorge &amp; Mateus — R$ 250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endParaRPr lang="pt-BR" dirty="0"/>
              </a:p>
              <a:p>
                <a:r>
                  <a:rPr lang="pt-BR" dirty="0"/>
                  <a:t>Anitta — R$ 350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endParaRPr lang="pt-BR" dirty="0"/>
              </a:p>
              <a:p>
                <a:r>
                  <a:rPr lang="pt-BR" dirty="0"/>
                  <a:t>Luísa Sonza — R$ 280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6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</m:oMath>
                </a14:m>
                <a:endParaRPr lang="pt-BR" dirty="0"/>
              </a:p>
              <a:p>
                <a:r>
                  <a:rPr lang="pt-BR" dirty="0"/>
                  <a:t>Nando Reis — R$ 200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</m:oMath>
                </a14:m>
                <a:endParaRPr lang="pt-BR" dirty="0"/>
              </a:p>
              <a:p>
                <a:r>
                  <a:rPr lang="pt-BR" dirty="0"/>
                  <a:t>Gilberto Gil — R$ 220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</m:oMath>
                </a14:m>
                <a:endParaRPr lang="pt-BR" dirty="0"/>
              </a:p>
              <a:p>
                <a:r>
                  <a:rPr lang="pt-BR" dirty="0"/>
                  <a:t>Zeca Pagodinho — R$ 240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7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endParaRPr lang="pt-BR" dirty="0"/>
              </a:p>
              <a:p>
                <a:r>
                  <a:rPr lang="pt-BR" dirty="0"/>
                  <a:t>Joelma — R$ 180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</m:oMath>
                </a14:m>
                <a:endParaRPr lang="pt-BR" dirty="0"/>
              </a:p>
              <a:p>
                <a:r>
                  <a:rPr lang="pt-BR" dirty="0" err="1"/>
                  <a:t>Numanice</a:t>
                </a:r>
                <a:r>
                  <a:rPr lang="pt-BR" dirty="0"/>
                  <a:t> (Ludmilla) — R$ 200 — </a:t>
                </a:r>
                <a14:m>
                  <m:oMath xmlns:m="http://schemas.openxmlformats.org/officeDocument/2006/math">
                    <m:r>
                      <a:rPr lang="pt-BR" sz="12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𝑣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</m:oMath>
                </a14:m>
                <a:endParaRPr lang="pt-BR" dirty="0"/>
              </a:p>
              <a:p>
                <a:r>
                  <a:rPr lang="pt-BR" b="1" dirty="0"/>
                  <a:t>Custo total:</a:t>
                </a:r>
                <a:r>
                  <a:rPr lang="pt-BR" dirty="0"/>
                  <a:t> </a:t>
                </a:r>
                <a:r>
                  <a:rPr lang="pt-BR" b="1" dirty="0"/>
                  <a:t>R$ 2.970</a:t>
                </a:r>
                <a:br>
                  <a:rPr lang="pt-BR" dirty="0"/>
                </a:br>
                <a:r>
                  <a:rPr lang="pt-BR" b="1" dirty="0"/>
                  <a:t>Utilidade total: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9</m:t>
                    </m:r>
                    <m:r>
                      <a:rPr lang="pt-BR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52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0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61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lang="pt-BR" sz="1200" i="0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5</m:t>
                    </m:r>
                  </m:oMath>
                </a14:m>
                <a:endParaRPr lang="pt-BR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Notes Placeholder 2">
                <a:extLst>
                  <a:ext uri="{FF2B5EF4-FFF2-40B4-BE49-F238E27FC236}">
                    <a16:creationId xmlns:a16="http://schemas.microsoft.com/office/drawing/2014/main" id="{F8F1D74A-55D2-C9A2-F6EB-B9EB1635186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t-BR" b="1" dirty="0"/>
                  <a:t>Shows escolhidos</a:t>
                </a:r>
              </a:p>
              <a:p>
                <a:r>
                  <a:rPr lang="pt-BR" b="1" dirty="0"/>
                  <a:t>Beyoncé</a:t>
                </a:r>
                <a:r>
                  <a:rPr lang="pt-BR" dirty="0"/>
                  <a:t> — R$ 1.100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𝑣=9,5</a:t>
                </a:r>
                <a:endParaRPr lang="pt-BR" dirty="0"/>
              </a:p>
              <a:p>
                <a:r>
                  <a:rPr lang="pt-BR" dirty="0"/>
                  <a:t>Tardezinha — R$ 300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𝑣=7,0</a:t>
                </a:r>
                <a:endParaRPr lang="pt-BR" dirty="0"/>
              </a:p>
              <a:p>
                <a:r>
                  <a:rPr lang="pt-BR" dirty="0"/>
                  <a:t>Jorge &amp; Mateus — R$ 250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𝑣=6,0</a:t>
                </a:r>
                <a:endParaRPr lang="pt-BR" dirty="0"/>
              </a:p>
              <a:p>
                <a:r>
                  <a:rPr lang="pt-BR" dirty="0"/>
                  <a:t>Anitta — R$ 350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𝑣=6,0</a:t>
                </a:r>
                <a:endParaRPr lang="pt-BR" dirty="0"/>
              </a:p>
              <a:p>
                <a:r>
                  <a:rPr lang="pt-BR" dirty="0"/>
                  <a:t>Luísa Sonza — R$ 280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𝑣=6,5</a:t>
                </a:r>
                <a:endParaRPr lang="pt-BR" dirty="0"/>
              </a:p>
              <a:p>
                <a:r>
                  <a:rPr lang="pt-BR" dirty="0"/>
                  <a:t>Nando Reis — R$ 200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𝑣=7,5</a:t>
                </a:r>
                <a:endParaRPr lang="pt-BR" dirty="0"/>
              </a:p>
              <a:p>
                <a:r>
                  <a:rPr lang="pt-BR" dirty="0"/>
                  <a:t>Gilberto Gil — R$ 220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𝑣=7,5</a:t>
                </a:r>
                <a:endParaRPr lang="pt-BR" dirty="0"/>
              </a:p>
              <a:p>
                <a:r>
                  <a:rPr lang="pt-BR" dirty="0"/>
                  <a:t>Zeca Pagodinho — R$ 240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𝑣=7,0</a:t>
                </a:r>
                <a:endParaRPr lang="pt-BR" dirty="0"/>
              </a:p>
              <a:p>
                <a:r>
                  <a:rPr lang="pt-BR" dirty="0"/>
                  <a:t>Joelma — R$ 180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𝑣=5,5</a:t>
                </a:r>
                <a:endParaRPr lang="pt-BR" dirty="0"/>
              </a:p>
              <a:p>
                <a:r>
                  <a:rPr lang="pt-BR" dirty="0" err="1"/>
                  <a:t>Numanice</a:t>
                </a:r>
                <a:r>
                  <a:rPr lang="pt-BR" dirty="0"/>
                  <a:t> (Ludmilla) — R$ 200 —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𝑣=5,0</a:t>
                </a:r>
                <a:endParaRPr lang="pt-BR" dirty="0"/>
              </a:p>
              <a:p>
                <a:r>
                  <a:rPr lang="pt-BR" b="1" dirty="0"/>
                  <a:t>Custo total:</a:t>
                </a:r>
                <a:r>
                  <a:rPr lang="pt-BR" dirty="0"/>
                  <a:t> </a:t>
                </a:r>
                <a:r>
                  <a:rPr lang="pt-BR" b="1" dirty="0"/>
                  <a:t>R$ 2.970</a:t>
                </a:r>
                <a:br>
                  <a:rPr lang="pt-BR" dirty="0"/>
                </a:br>
                <a:r>
                  <a:rPr lang="pt-BR" b="1" dirty="0"/>
                  <a:t>Utilidade total:</a:t>
                </a:r>
                <a:r>
                  <a:rPr lang="pt-BR" dirty="0"/>
                  <a:t> </a:t>
                </a:r>
                <a:r>
                  <a:rPr lang="pt-BR" sz="1200" i="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9,5+52,0=61,5</a:t>
                </a:r>
                <a:endParaRPr lang="pt-BR" dirty="0"/>
              </a:p>
              <a:p>
                <a:endParaRPr lang="en-US" dirty="0"/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5410D-4B07-0957-EC6E-E7A357FB34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2959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5A9B1-BC66-673E-2000-0C01759DD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03A2D6-E40C-9912-C0A7-CCCD7482CC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FA647F-92FA-AC4D-8F27-4479CE2EA9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melhor rota (ótima) para o TSP com sua matriz rodoviária é:</a:t>
            </a:r>
          </a:p>
          <a:p>
            <a:r>
              <a:rPr lang="pt-BR" b="1" dirty="0"/>
              <a:t>Mineirão (BH) → Arena Fonte Nova (Salvador) → Arena Pernambuco (Recife) → Castelão (Fortaleza) → Mangueirão (Belém) → Mané Garrincha (Brasília) → Serra Dourada (Goiânia) → Arena Pantanal (Cuiabá) → Beira-Rio (Porto Alegre) → Arena da Baixada (Curitiba) → Morumbi (São Paulo) → Maracanã (Rio de Janeiro) → Mineirão (BH)</a:t>
            </a:r>
            <a:endParaRPr lang="pt-BR" dirty="0"/>
          </a:p>
          <a:p>
            <a:r>
              <a:rPr lang="pt-BR" b="1" dirty="0"/>
              <a:t>Distância total:</a:t>
            </a:r>
            <a:r>
              <a:rPr lang="pt-BR" dirty="0"/>
              <a:t> </a:t>
            </a:r>
            <a:r>
              <a:rPr lang="pt-BR" b="1" dirty="0"/>
              <a:t>11.466 km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526BE-A834-810B-B254-9E79DCB7DF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860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4BF53-C088-53E1-6D6F-FA59D978B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6739AA-AD27-7240-2994-1E2FA97790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72ECB4-9C8D-C30D-72FF-13ACF2E56C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melhor rota (ótima) para o TSP com sua matriz rodoviária é:</a:t>
            </a:r>
          </a:p>
          <a:p>
            <a:r>
              <a:rPr lang="pt-BR" b="1" dirty="0"/>
              <a:t>Mineirão (BH) → Arena Fonte Nova (Salvador) → Arena Pernambuco (Recife) → Castelão (Fortaleza) → Mangueirão (Belém) → Mané Garrincha (Brasília) → Serra Dourada (Goiânia) → Arena Pantanal (Cuiabá) → Beira-Rio (Porto Alegre) → Arena da Baixada (Curitiba) → Morumbi (São Paulo) → Maracanã (Rio de Janeiro) → Mineirão (BH)</a:t>
            </a:r>
            <a:endParaRPr lang="pt-BR" dirty="0"/>
          </a:p>
          <a:p>
            <a:r>
              <a:rPr lang="pt-BR" b="1" dirty="0"/>
              <a:t>Distância total:</a:t>
            </a:r>
            <a:r>
              <a:rPr lang="pt-BR" dirty="0"/>
              <a:t> </a:t>
            </a:r>
            <a:r>
              <a:rPr lang="pt-BR" b="1" dirty="0"/>
              <a:t>11.466 km</a:t>
            </a:r>
            <a:endParaRPr lang="pt-BR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A147A-FA5A-2C8D-D672-78EAFFB286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935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2BD39-48A1-5E87-D57B-BF8AB03E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6AE0A4-F12C-FA1B-CBED-7CB557D03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77B3E-B0F3-A81A-0BE9-0CD0C7CB3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0E77E-70F4-2A61-B564-5A700CD2DB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0628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F195E-2519-68A1-368D-109B41875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30076B-A5A8-5B36-79E3-50E2D326C5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A59D8F-076C-AB62-62F9-5E0078F98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5C228-16CB-1E16-BFB4-4340683DE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834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89F2E-89F6-C385-7520-CDCB43511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F5AF8D-65A8-5C6A-06B7-C5BD68B947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A31CA3-B5F6-818C-9EF7-7F99A5DC7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2C378-FE58-66E4-7838-4F72EB8FF1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803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A0383-50FD-D8ED-F4F0-C98AF4471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1DA556-1EF6-03AF-0313-A92392309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71DFF2-6689-B12D-8928-50ED3F2D1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EFF40-1783-0AFE-C2C6-FF41404833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42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07509-897E-D804-6A3B-4791671E4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6557B-B900-552C-EAFD-1CA006B01C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23ECA-3E73-743C-079C-5CC79013F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1108C-68E1-6FEE-C66C-126DBA1E9C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64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55DDE-FCF5-0F42-A2B3-D280B8401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CEA0BC-A56A-457C-3051-3A23BA2B0C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0FEF9F-8F83-FCC2-C310-6C78F2B73C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681769-412D-D00D-7835-72F0B35043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274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653D0-F21A-3A52-3E86-67309A9AD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049C1-4F1E-72A5-B38C-01C372B9D5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4331C0-A5F4-2827-B8AD-190C690B0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423CEB-F2C8-135D-2832-D4D5363AE2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002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bin"/><Relationship Id="rId3" Type="http://schemas.openxmlformats.org/officeDocument/2006/relationships/image" Target="../media/image32.bin"/><Relationship Id="rId7" Type="http://schemas.openxmlformats.org/officeDocument/2006/relationships/image" Target="../media/image36.bin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bin"/><Relationship Id="rId5" Type="http://schemas.openxmlformats.org/officeDocument/2006/relationships/image" Target="../media/image34.bin"/><Relationship Id="rId4" Type="http://schemas.openxmlformats.org/officeDocument/2006/relationships/image" Target="../media/image33.bin"/><Relationship Id="rId9" Type="http://schemas.openxmlformats.org/officeDocument/2006/relationships/image" Target="../media/image3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bin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bin"/><Relationship Id="rId5" Type="http://schemas.openxmlformats.org/officeDocument/2006/relationships/image" Target="../media/image3.bin"/><Relationship Id="rId4" Type="http://schemas.openxmlformats.org/officeDocument/2006/relationships/image" Target="../media/image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bin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bin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bin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bin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bin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bin"/><Relationship Id="rId3" Type="http://schemas.openxmlformats.org/officeDocument/2006/relationships/image" Target="../media/image52.bin"/><Relationship Id="rId7" Type="http://schemas.openxmlformats.org/officeDocument/2006/relationships/image" Target="../media/image54.bin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bin"/><Relationship Id="rId5" Type="http://schemas.openxmlformats.org/officeDocument/2006/relationships/image" Target="../media/image34.bin"/><Relationship Id="rId10" Type="http://schemas.openxmlformats.org/officeDocument/2006/relationships/image" Target="../media/image36.bin"/><Relationship Id="rId4" Type="http://schemas.openxmlformats.org/officeDocument/2006/relationships/image" Target="../media/image53.bin"/><Relationship Id="rId9" Type="http://schemas.openxmlformats.org/officeDocument/2006/relationships/image" Target="../media/image35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bin"/><Relationship Id="rId5" Type="http://schemas.openxmlformats.org/officeDocument/2006/relationships/image" Target="../media/image58.bin"/><Relationship Id="rId4" Type="http://schemas.openxmlformats.org/officeDocument/2006/relationships/image" Target="../media/image5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bin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bin"/><Relationship Id="rId7" Type="http://schemas.openxmlformats.org/officeDocument/2006/relationships/image" Target="../media/image2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bin"/><Relationship Id="rId5" Type="http://schemas.openxmlformats.org/officeDocument/2006/relationships/image" Target="../media/image19.bin"/><Relationship Id="rId4" Type="http://schemas.openxmlformats.org/officeDocument/2006/relationships/image" Target="../media/image1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05564" y="1264444"/>
            <a:ext cx="673284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40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Outras Metaheurísticas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205564" y="2264569"/>
            <a:ext cx="673284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Evolução Diferencial, Busca Tabu e Recozimento Simulado</a:t>
            </a:r>
            <a:endParaRPr lang="en-US" sz="2025" dirty="0"/>
          </a:p>
        </p:txBody>
      </p:sp>
      <p:sp>
        <p:nvSpPr>
          <p:cNvPr id="5" name="Text 2"/>
          <p:cNvSpPr/>
          <p:nvPr/>
        </p:nvSpPr>
        <p:spPr>
          <a:xfrm>
            <a:off x="3485955" y="3346556"/>
            <a:ext cx="2172069" cy="207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Computação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Evolucionária</a:t>
            </a:r>
            <a:endParaRPr lang="en-US" sz="135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C940D568-E955-0CF9-50F6-63AA417CAA2E}"/>
              </a:ext>
            </a:extLst>
          </p:cNvPr>
          <p:cNvSpPr/>
          <p:nvPr/>
        </p:nvSpPr>
        <p:spPr>
          <a:xfrm>
            <a:off x="3361718" y="3554305"/>
            <a:ext cx="2420535" cy="41549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Prof. Gabriela Nunes Lopes</a:t>
            </a:r>
          </a:p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gabrielanuneslopes@ufmg.br</a:t>
            </a:r>
            <a:endParaRPr lang="en-US" sz="1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 Tabu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6936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Origem: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150897" y="1082278"/>
            <a:ext cx="28033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Proposta por Fred Glover em 1986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510903"/>
            <a:ext cx="77788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Objetivo: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235087" y="1510903"/>
            <a:ext cx="207439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Solução de problemas de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57200" y="1768078"/>
            <a:ext cx="358074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Programação Inteira e Pesquisa Operacional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2196703"/>
            <a:ext cx="220828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Características principais: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85800" y="2614613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Utiliza memória para evitar mínimos locais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85800" y="2928938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 restrições tabu (proibições)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85800" y="3243263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Utiliza critérios de aspiração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85800" y="3557588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Permite estratégias de oscilação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85800" y="3871913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Supera o problema da convergência local</a:t>
            </a:r>
            <a:endParaRPr lang="en-US" sz="1350" dirty="0"/>
          </a:p>
        </p:txBody>
      </p:sp>
      <p:pic>
        <p:nvPicPr>
          <p:cNvPr id="1026" name="Picture 2" descr="Flowchart of Tabu Search. | Download Scientific Diagram">
            <a:extLst>
              <a:ext uri="{FF2B5EF4-FFF2-40B4-BE49-F238E27FC236}">
                <a16:creationId xmlns:a16="http://schemas.microsoft.com/office/drawing/2014/main" id="{335A47C0-0900-1D65-27B4-B23BC3ABD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4521" y="809029"/>
            <a:ext cx="2358503" cy="369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793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Busca Tabu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113677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Pseudocódigo:</a:t>
            </a:r>
            <a:endParaRPr lang="en-US" sz="1238" dirty="0"/>
          </a:p>
        </p:txBody>
      </p:sp>
      <p:pic>
        <p:nvPicPr>
          <p:cNvPr id="4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9244" y="1071563"/>
            <a:ext cx="2671763" cy="2107406"/>
          </a:xfrm>
          <a:prstGeom prst="rect">
            <a:avLst/>
          </a:prstGeom>
        </p:spPr>
      </p:pic>
      <p:sp>
        <p:nvSpPr>
          <p:cNvPr id="44" name="Text 40"/>
          <p:cNvSpPr/>
          <p:nvPr/>
        </p:nvSpPr>
        <p:spPr>
          <a:xfrm>
            <a:off x="0" y="3468290"/>
            <a:ext cx="194396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Componentes principais:</a:t>
            </a:r>
            <a:endParaRPr lang="en-US" sz="1238" dirty="0"/>
          </a:p>
        </p:txBody>
      </p:sp>
      <p:sp>
        <p:nvSpPr>
          <p:cNvPr id="45" name="Text 41"/>
          <p:cNvSpPr/>
          <p:nvPr/>
        </p:nvSpPr>
        <p:spPr>
          <a:xfrm>
            <a:off x="171450" y="3789759"/>
            <a:ext cx="83972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Lista Tabu:</a:t>
            </a:r>
            <a:endParaRPr lang="en-US" sz="1238" dirty="0"/>
          </a:p>
        </p:txBody>
      </p:sp>
      <p:sp>
        <p:nvSpPr>
          <p:cNvPr id="46" name="Text 42"/>
          <p:cNvSpPr/>
          <p:nvPr/>
        </p:nvSpPr>
        <p:spPr>
          <a:xfrm>
            <a:off x="1011175" y="3789759"/>
            <a:ext cx="248820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Armazena movimentos proibidos</a:t>
            </a:r>
            <a:endParaRPr lang="en-US" sz="1238" dirty="0"/>
          </a:p>
        </p:txBody>
      </p:sp>
      <p:sp>
        <p:nvSpPr>
          <p:cNvPr id="47" name="Text 43"/>
          <p:cNvSpPr/>
          <p:nvPr/>
        </p:nvSpPr>
        <p:spPr>
          <a:xfrm>
            <a:off x="4972049" y="3686995"/>
            <a:ext cx="176417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Critérios de Aspiração:</a:t>
            </a:r>
            <a:endParaRPr lang="en-US" sz="1238" dirty="0"/>
          </a:p>
        </p:txBody>
      </p:sp>
      <p:sp>
        <p:nvSpPr>
          <p:cNvPr id="48" name="Text 44"/>
          <p:cNvSpPr/>
          <p:nvPr/>
        </p:nvSpPr>
        <p:spPr>
          <a:xfrm>
            <a:off x="6813922" y="3660015"/>
            <a:ext cx="2330077" cy="381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Permitem quebrar restrições tabu quando benéfico</a:t>
            </a:r>
            <a:endParaRPr lang="en-US" sz="1238" dirty="0"/>
          </a:p>
        </p:txBody>
      </p:sp>
      <p:sp>
        <p:nvSpPr>
          <p:cNvPr id="49" name="Text 45"/>
          <p:cNvSpPr/>
          <p:nvPr/>
        </p:nvSpPr>
        <p:spPr>
          <a:xfrm>
            <a:off x="4972049" y="4215632"/>
            <a:ext cx="194569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Estratégias de Oscilação:</a:t>
            </a:r>
            <a:endParaRPr lang="en-US" sz="1238" dirty="0"/>
          </a:p>
        </p:txBody>
      </p:sp>
      <p:sp>
        <p:nvSpPr>
          <p:cNvPr id="50" name="Text 46"/>
          <p:cNvSpPr/>
          <p:nvPr/>
        </p:nvSpPr>
        <p:spPr>
          <a:xfrm>
            <a:off x="6940320" y="4211523"/>
            <a:ext cx="2203680" cy="381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Permitem explorar soluções infactíveis temporariamente</a:t>
            </a:r>
            <a:endParaRPr lang="en-US" sz="1238" dirty="0"/>
          </a:p>
        </p:txBody>
      </p:sp>
      <p:sp>
        <p:nvSpPr>
          <p:cNvPr id="51" name="Text 47"/>
          <p:cNvSpPr/>
          <p:nvPr/>
        </p:nvSpPr>
        <p:spPr>
          <a:xfrm>
            <a:off x="171450" y="4033361"/>
            <a:ext cx="89991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Vizinhança:</a:t>
            </a:r>
            <a:endParaRPr lang="en-US" sz="1238" dirty="0"/>
          </a:p>
        </p:txBody>
      </p:sp>
      <p:sp>
        <p:nvSpPr>
          <p:cNvPr id="52" name="Text 48"/>
          <p:cNvSpPr/>
          <p:nvPr/>
        </p:nvSpPr>
        <p:spPr>
          <a:xfrm>
            <a:off x="1153466" y="4048943"/>
            <a:ext cx="2942901" cy="381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Conjunto de soluções acessíveis a partir da solução atual</a:t>
            </a:r>
            <a:endParaRPr lang="en-US" sz="1238" dirty="0"/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7E9A7857-0318-DEC8-79F5-FB19744A5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66" y="1551551"/>
            <a:ext cx="4607918" cy="18595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13445-FBBD-E648-9D2E-B28C8E1A0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6C5586A-E718-A2E4-42AF-60D6AFEE8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7931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BF18C40-CBFC-C0DD-CF9B-D7F0B09EC283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Busca Tabu</a:t>
            </a:r>
            <a:endParaRPr lang="en-US" sz="2025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B0D4C8E-EDC5-FFE9-80DC-9FE052C61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170" y="1171491"/>
            <a:ext cx="6514238" cy="355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85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46234-CFFE-B4D4-30EB-E899FEEE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7216C63-7E82-4848-F06E-EFF59336E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7931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D5E216D-6162-ADF4-0A0D-0E2D23005CC5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Busca Tabu</a:t>
            </a:r>
            <a:endParaRPr lang="en-US" sz="2025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447AAB9-0B4A-B1D0-483E-958E64EA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6" y="1018602"/>
            <a:ext cx="7527106" cy="336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222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E8BB2-C99F-3EDD-584D-6D9DF9513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3BDAF76-D4E8-0FFC-A9DE-BE542F1E8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7931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A269AA2-5A80-D169-939E-B75E32C2B2C7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Busca Tabu</a:t>
            </a:r>
            <a:endParaRPr lang="en-US" sz="2025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697DC6A-7C45-4FD7-D4BE-7C58F771D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79029"/>
            <a:ext cx="4810839" cy="357183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1F88D7F-13D4-7304-06CE-429CAE3B08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9742" y="2157348"/>
            <a:ext cx="3692555" cy="201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10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EA639-B9F2-F36E-AD72-774E9C4B0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393CCF0-8AD9-3826-A08B-21692DE05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7931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80B6EAD-2C95-71CD-8CDB-79B090737194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Busca Tabu</a:t>
            </a:r>
            <a:endParaRPr lang="en-US" sz="2025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29EDAFD-3AF4-33D0-850A-C4A1BFFBE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24" y="2276856"/>
            <a:ext cx="3473573" cy="18956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4B91F0-BB1C-F1DE-E57B-EF4E266511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46" y="1607475"/>
            <a:ext cx="5252296" cy="276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53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803BA-40FB-94A1-1825-57584985E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7FCC47E-8777-6CAA-F71A-DEDD9ABCB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7931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81390CB-DB76-DC4E-C6CF-188FB3410762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Busca Tabu</a:t>
            </a:r>
            <a:endParaRPr lang="en-US" sz="2025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320E0B5-63F8-0417-43AE-D69663A52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24" y="2276856"/>
            <a:ext cx="3473573" cy="189568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970BE69-C2EB-B0C5-6D1D-2713366F80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16" y="1426309"/>
            <a:ext cx="5343492" cy="285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95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1E0DF-E23E-EB55-86CE-D8EB2F507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445B6DD-7864-F47E-E54F-682BBE71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979319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233ED4E-2185-E760-1022-379683C2181E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Busca Tabu</a:t>
            </a:r>
            <a:endParaRPr lang="en-US" sz="2025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F0DB71-70FE-D802-D540-6E3F39270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724" y="2276856"/>
            <a:ext cx="3473573" cy="189568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2ED2A00-90E1-BF5F-9F92-14D9A32EE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906" y="1300163"/>
            <a:ext cx="5060419" cy="2902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54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2436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Bibliotecas Python para Busca Tabu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57200" y="1071563"/>
            <a:ext cx="4000500" cy="21145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243013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947" y="1357313"/>
            <a:ext cx="250031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71575" y="1343025"/>
            <a:ext cx="110175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D-Wave Tabu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28650" y="1785938"/>
            <a:ext cx="36576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em C/C++ do algoritmo de busca tabu multistart MST2 para problemas de otimização binária não-restrita quadrática (QUBO).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893219"/>
            <a:ext cx="125016" cy="100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0816" y="2875359"/>
            <a:ext cx="103135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 install dwave-tabu </a:t>
            </a:r>
            <a:endParaRPr lang="en-US" sz="732" dirty="0"/>
          </a:p>
        </p:txBody>
      </p:sp>
      <p:sp>
        <p:nvSpPr>
          <p:cNvPr id="11" name="Shape 6"/>
          <p:cNvSpPr/>
          <p:nvPr/>
        </p:nvSpPr>
        <p:spPr>
          <a:xfrm>
            <a:off x="457200" y="3357563"/>
            <a:ext cx="4000500" cy="185737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7"/>
          <p:cNvSpPr/>
          <p:nvPr/>
        </p:nvSpPr>
        <p:spPr>
          <a:xfrm>
            <a:off x="628650" y="3529013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448" y="3643313"/>
            <a:ext cx="225028" cy="2000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1575" y="3629025"/>
            <a:ext cx="615507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PyTabu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628650" y="4071938"/>
            <a:ext cx="36576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 Python para implementação de algoritmos de Busca Tabu para problemas de otimização combinatória.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4922044"/>
            <a:ext cx="96441" cy="1000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82241" y="4904184"/>
            <a:ext cx="12763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github.com/PyTabu/pytabu </a:t>
            </a:r>
            <a:endParaRPr lang="en-US" sz="732" dirty="0"/>
          </a:p>
        </p:txBody>
      </p:sp>
      <p:sp>
        <p:nvSpPr>
          <p:cNvPr id="18" name="Shape 11"/>
          <p:cNvSpPr/>
          <p:nvPr/>
        </p:nvSpPr>
        <p:spPr>
          <a:xfrm>
            <a:off x="4686300" y="1071563"/>
            <a:ext cx="4000500" cy="21145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2"/>
          <p:cNvSpPr/>
          <p:nvPr/>
        </p:nvSpPr>
        <p:spPr>
          <a:xfrm>
            <a:off x="4857750" y="1243013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50" y="1357313"/>
            <a:ext cx="200025" cy="20002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400675" y="1343025"/>
            <a:ext cx="132873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Timefold Solver</a:t>
            </a:r>
            <a:endParaRPr lang="en-US" sz="1350" dirty="0"/>
          </a:p>
        </p:txBody>
      </p:sp>
      <p:sp>
        <p:nvSpPr>
          <p:cNvPr id="22" name="Text 14"/>
          <p:cNvSpPr/>
          <p:nvPr/>
        </p:nvSpPr>
        <p:spPr>
          <a:xfrm>
            <a:off x="4857750" y="1785938"/>
            <a:ext cx="36576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Solucionador de código aberto para Python que suporta Busca Tabu e várias outras metaheurísticas, com foco na facilidade de uso.</a:t>
            </a:r>
            <a:endParaRPr lang="en-US" sz="13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2893219"/>
            <a:ext cx="125016" cy="100013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039916" y="2875359"/>
            <a:ext cx="11891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 install timefold-solver </a:t>
            </a:r>
            <a:endParaRPr lang="en-US" sz="732" dirty="0"/>
          </a:p>
        </p:txBody>
      </p:sp>
      <p:sp>
        <p:nvSpPr>
          <p:cNvPr id="25" name="Shape 16"/>
          <p:cNvSpPr/>
          <p:nvPr/>
        </p:nvSpPr>
        <p:spPr>
          <a:xfrm>
            <a:off x="4686300" y="3357563"/>
            <a:ext cx="4000500" cy="185737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7"/>
          <p:cNvSpPr/>
          <p:nvPr/>
        </p:nvSpPr>
        <p:spPr>
          <a:xfrm>
            <a:off x="4857750" y="3529013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047" y="3643313"/>
            <a:ext cx="250031" cy="200025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5400675" y="3629025"/>
            <a:ext cx="138396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TS (Tabu Search)</a:t>
            </a:r>
            <a:endParaRPr lang="en-US" sz="1350" dirty="0"/>
          </a:p>
        </p:txBody>
      </p:sp>
      <p:sp>
        <p:nvSpPr>
          <p:cNvPr id="29" name="Text 19"/>
          <p:cNvSpPr/>
          <p:nvPr/>
        </p:nvSpPr>
        <p:spPr>
          <a:xfrm>
            <a:off x="4857750" y="4071938"/>
            <a:ext cx="36576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do algoritmo de Busca Tabu para problemas de otimização, com foco em problemas de programação inteira.</a:t>
            </a:r>
            <a:endParaRPr lang="en-US" sz="1350" dirty="0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750" y="4922044"/>
            <a:ext cx="96441" cy="100013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5011341" y="4904184"/>
            <a:ext cx="12638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github.com/edgarsmdn/TS </a:t>
            </a:r>
            <a:endParaRPr lang="en-US" sz="732" dirty="0"/>
          </a:p>
        </p:txBody>
      </p:sp>
      <p:sp>
        <p:nvSpPr>
          <p:cNvPr id="32" name="Text 21"/>
          <p:cNvSpPr/>
          <p:nvPr/>
        </p:nvSpPr>
        <p:spPr>
          <a:xfrm>
            <a:off x="4686300" y="5386388"/>
            <a:ext cx="4000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i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Estas bibliotecas oferecem implementações eficientes do algoritmo de Busca Tabu para diferentes tipos de problemas de otimização.</a:t>
            </a:r>
            <a:endParaRPr lang="en-US" sz="942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29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Recozimento Simulado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6936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Origem: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150897" y="1082278"/>
            <a:ext cx="254244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Inspirado no processo físico de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339453"/>
            <a:ext cx="226830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têmpera de materiais (1953)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57200" y="1768078"/>
            <a:ext cx="216715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Aplicação em otimização: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624351" y="1768078"/>
            <a:ext cx="134383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Kirkpatrick et al. 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2025253"/>
            <a:ext cx="21477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(1983), Aragon et al. (1984)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57200" y="2453878"/>
            <a:ext cx="220828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Características principais: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85800" y="2871788"/>
            <a:ext cx="3714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Inspirado no processo físico de anelamento (têmpera) de materiais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85800" y="3443288"/>
            <a:ext cx="3714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Permite aceitar soluções piores com probabilidade controlada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85800" y="4014788"/>
            <a:ext cx="3714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Utiliza o conceito de temperatura que diminui gradualmente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85800" y="4586288"/>
            <a:ext cx="3714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Evita mínimos locais através de perturbações aleatórias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85800" y="5157788"/>
            <a:ext cx="3714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Converge para estados de energia mínima (soluções ótimas)</a:t>
            </a:r>
            <a:endParaRPr lang="en-US" sz="135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2ADD037-EDE8-655C-30F0-732DC834B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817" y="382616"/>
            <a:ext cx="2819545" cy="164473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6DFD3A31-B0CF-BB77-A504-9B8317626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3712" y="2178170"/>
            <a:ext cx="3557126" cy="258271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138652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Metaheurísticas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843729" y="1082278"/>
            <a:ext cx="680263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são estratégias de alto nível que guiam outras heurísticas para explorar o espaço de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339453"/>
            <a:ext cx="744094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 de forma eficiente, buscando soluções próximas do ótimo para problemas complexos. 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1452553" y="1814513"/>
            <a:ext cx="600075" cy="632222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003" y="1985963"/>
            <a:ext cx="257175" cy="25717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8198" y="2561034"/>
            <a:ext cx="144875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Evolução Diferencial</a:t>
            </a:r>
            <a:endParaRPr lang="en-US" sz="1046" dirty="0"/>
          </a:p>
        </p:txBody>
      </p:sp>
      <p:sp>
        <p:nvSpPr>
          <p:cNvPr id="10" name="Text 6"/>
          <p:cNvSpPr/>
          <p:nvPr/>
        </p:nvSpPr>
        <p:spPr>
          <a:xfrm>
            <a:off x="457200" y="2818209"/>
            <a:ext cx="2590781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evolutivo para otimização de funções contínuas não-lineares</a:t>
            </a:r>
            <a:endParaRPr lang="en-US" sz="942" dirty="0"/>
          </a:p>
        </p:txBody>
      </p:sp>
      <p:sp>
        <p:nvSpPr>
          <p:cNvPr id="11" name="Shape 7"/>
          <p:cNvSpPr/>
          <p:nvPr/>
        </p:nvSpPr>
        <p:spPr>
          <a:xfrm>
            <a:off x="4271935" y="1814513"/>
            <a:ext cx="600075" cy="632222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385" y="1985963"/>
            <a:ext cx="257175" cy="2571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172145" y="2561034"/>
            <a:ext cx="799681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Busca Tabu</a:t>
            </a:r>
            <a:endParaRPr lang="en-US" sz="1046" dirty="0"/>
          </a:p>
        </p:txBody>
      </p:sp>
      <p:sp>
        <p:nvSpPr>
          <p:cNvPr id="14" name="Text 9"/>
          <p:cNvSpPr/>
          <p:nvPr/>
        </p:nvSpPr>
        <p:spPr>
          <a:xfrm>
            <a:off x="3276581" y="2818209"/>
            <a:ext cx="2590809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Metaheurística que utiliza memória para evitar mínimos locais</a:t>
            </a:r>
            <a:endParaRPr lang="en-US" sz="942" dirty="0"/>
          </a:p>
        </p:txBody>
      </p:sp>
      <p:sp>
        <p:nvSpPr>
          <p:cNvPr id="15" name="Shape 10"/>
          <p:cNvSpPr/>
          <p:nvPr/>
        </p:nvSpPr>
        <p:spPr>
          <a:xfrm>
            <a:off x="7091344" y="1814513"/>
            <a:ext cx="600075" cy="632222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62794" y="1985963"/>
            <a:ext cx="257175" cy="2571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79422" y="2561034"/>
            <a:ext cx="1623919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46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Recozimento Simulado</a:t>
            </a:r>
            <a:endParaRPr lang="en-US" sz="1046" dirty="0"/>
          </a:p>
        </p:txBody>
      </p:sp>
      <p:sp>
        <p:nvSpPr>
          <p:cNvPr id="18" name="Text 12"/>
          <p:cNvSpPr/>
          <p:nvPr/>
        </p:nvSpPr>
        <p:spPr>
          <a:xfrm>
            <a:off x="6095991" y="2818209"/>
            <a:ext cx="2590781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Inspirado no processo físico de têmpera de materiais</a:t>
            </a:r>
            <a:endParaRPr lang="en-US" sz="942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4" y="5371"/>
            <a:ext cx="9144000" cy="648649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Recozimento Simulado</a:t>
            </a:r>
            <a:endParaRPr lang="en-US" sz="2025" dirty="0"/>
          </a:p>
        </p:txBody>
      </p:sp>
      <p:sp>
        <p:nvSpPr>
          <p:cNvPr id="35" name="Text 31"/>
          <p:cNvSpPr/>
          <p:nvPr/>
        </p:nvSpPr>
        <p:spPr>
          <a:xfrm>
            <a:off x="4920320" y="1637976"/>
            <a:ext cx="197742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Parâmetros importantes:</a:t>
            </a:r>
            <a:endParaRPr lang="en-US" sz="1238" dirty="0"/>
          </a:p>
        </p:txBody>
      </p:sp>
      <p:sp>
        <p:nvSpPr>
          <p:cNvPr id="36" name="Text 32"/>
          <p:cNvSpPr/>
          <p:nvPr/>
        </p:nvSpPr>
        <p:spPr>
          <a:xfrm>
            <a:off x="5067227" y="2060941"/>
            <a:ext cx="171402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Temperatura inicial (T</a:t>
            </a:r>
            <a:endParaRPr lang="en-US" sz="1238" dirty="0"/>
          </a:p>
        </p:txBody>
      </p:sp>
      <p:sp>
        <p:nvSpPr>
          <p:cNvPr id="37" name="Text 33"/>
          <p:cNvSpPr/>
          <p:nvPr/>
        </p:nvSpPr>
        <p:spPr>
          <a:xfrm>
            <a:off x="6781253" y="2133271"/>
            <a:ext cx="67447" cy="16073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86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</a:t>
            </a:r>
            <a:endParaRPr lang="en-US" sz="863" dirty="0"/>
          </a:p>
        </p:txBody>
      </p:sp>
      <p:sp>
        <p:nvSpPr>
          <p:cNvPr id="38" name="Text 34"/>
          <p:cNvSpPr/>
          <p:nvPr/>
        </p:nvSpPr>
        <p:spPr>
          <a:xfrm>
            <a:off x="6848700" y="2060941"/>
            <a:ext cx="98087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):</a:t>
            </a:r>
            <a:endParaRPr lang="en-US" sz="1238" dirty="0"/>
          </a:p>
        </p:txBody>
      </p:sp>
      <p:sp>
        <p:nvSpPr>
          <p:cNvPr id="39" name="Text 35"/>
          <p:cNvSpPr/>
          <p:nvPr/>
        </p:nvSpPr>
        <p:spPr>
          <a:xfrm>
            <a:off x="7014234" y="1986228"/>
            <a:ext cx="222522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Controla a probabilidade inicial de aceitar soluções piores</a:t>
            </a:r>
            <a:endParaRPr lang="en-US" sz="1000" dirty="0"/>
          </a:p>
        </p:txBody>
      </p:sp>
      <p:sp>
        <p:nvSpPr>
          <p:cNvPr id="40" name="Text 36"/>
          <p:cNvSpPr/>
          <p:nvPr/>
        </p:nvSpPr>
        <p:spPr>
          <a:xfrm>
            <a:off x="5067227" y="2589578"/>
            <a:ext cx="201624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Fator de resfriamento (α):</a:t>
            </a:r>
            <a:endParaRPr lang="en-US" sz="1238" dirty="0"/>
          </a:p>
        </p:txBody>
      </p:sp>
      <p:sp>
        <p:nvSpPr>
          <p:cNvPr id="41" name="Text 37"/>
          <p:cNvSpPr/>
          <p:nvPr/>
        </p:nvSpPr>
        <p:spPr>
          <a:xfrm>
            <a:off x="7117191" y="2595459"/>
            <a:ext cx="189790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Determina a velocidade de redução da temperatura</a:t>
            </a:r>
            <a:endParaRPr lang="en-US" sz="1000" dirty="0"/>
          </a:p>
        </p:txBody>
      </p:sp>
      <p:sp>
        <p:nvSpPr>
          <p:cNvPr id="42" name="Text 38"/>
          <p:cNvSpPr/>
          <p:nvPr/>
        </p:nvSpPr>
        <p:spPr>
          <a:xfrm>
            <a:off x="5067227" y="3118216"/>
            <a:ext cx="168386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Número de iterações:</a:t>
            </a:r>
            <a:endParaRPr lang="en-US" sz="1238" dirty="0"/>
          </a:p>
        </p:txBody>
      </p:sp>
      <p:sp>
        <p:nvSpPr>
          <p:cNvPr id="43" name="Text 39"/>
          <p:cNvSpPr/>
          <p:nvPr/>
        </p:nvSpPr>
        <p:spPr>
          <a:xfrm>
            <a:off x="6848092" y="3129493"/>
            <a:ext cx="23604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Controla o tempo de execução do algoritmo</a:t>
            </a:r>
            <a:endParaRPr lang="en-US" sz="1000" dirty="0"/>
          </a:p>
        </p:txBody>
      </p:sp>
      <p:sp>
        <p:nvSpPr>
          <p:cNvPr id="44" name="Text 40"/>
          <p:cNvSpPr/>
          <p:nvPr/>
        </p:nvSpPr>
        <p:spPr>
          <a:xfrm>
            <a:off x="5067227" y="3646853"/>
            <a:ext cx="1467901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23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Critério de parada:</a:t>
            </a:r>
            <a:endParaRPr lang="en-US" sz="1238" dirty="0"/>
          </a:p>
        </p:txBody>
      </p:sp>
      <p:sp>
        <p:nvSpPr>
          <p:cNvPr id="45" name="Text 41"/>
          <p:cNvSpPr/>
          <p:nvPr/>
        </p:nvSpPr>
        <p:spPr>
          <a:xfrm>
            <a:off x="6553874" y="3672498"/>
            <a:ext cx="2461225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Pode ser baseado em temperatura mínima, número de iterações ou estagnação</a:t>
            </a:r>
            <a:endParaRPr lang="en-US" sz="1000" dirty="0"/>
          </a:p>
        </p:txBody>
      </p:sp>
      <p:pic>
        <p:nvPicPr>
          <p:cNvPr id="49" name="Imagem 48">
            <a:extLst>
              <a:ext uri="{FF2B5EF4-FFF2-40B4-BE49-F238E27FC236}">
                <a16:creationId xmlns:a16="http://schemas.microsoft.com/office/drawing/2014/main" id="{B3787F87-543D-96D2-8D5F-24DFECD1B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04" y="1498986"/>
            <a:ext cx="4829313" cy="303677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0C4A6-3545-CFEC-F415-4FD3507EE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9D70FA8-C29F-D35C-3D02-1053B7499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293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C1A4295-8BB9-00ED-8FB0-46E339982DD8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Recozimento Simulado</a:t>
            </a:r>
            <a:endParaRPr lang="en-US" sz="2025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4DF0C897-C582-39A8-AC6C-E8BF24659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031785"/>
            <a:ext cx="3421909" cy="245436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FABB02A-02EE-002D-7F32-52118EC5FD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745" y="1031785"/>
            <a:ext cx="5239019" cy="274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7051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2235B-F92A-EE3A-E2E7-60F78F1E0C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192914D-F9AA-8F1A-CC5A-EDE3D87CA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293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D10D44E-632B-D323-C54E-DF732A8C93AE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Recozimento Simulado</a:t>
            </a:r>
            <a:endParaRPr lang="en-US" sz="2025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AB01B4-6D29-EE5B-5F7F-08CA9EA87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46" y="996886"/>
            <a:ext cx="6358574" cy="278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803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7421-16EC-9165-BF80-C9BBB4B7E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1FBE784-ED7D-AA06-F751-6B97B9FF5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293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2465D7D2-CECC-A1E8-EFDB-4F3A9CD408EB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Recozimento Simulado</a:t>
            </a:r>
            <a:endParaRPr lang="en-US" sz="2025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60BB9C-244B-8974-92F8-4728D3666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111" y="1130994"/>
            <a:ext cx="6369377" cy="3867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54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08B3AE-C078-5027-7987-AA7BFE75E3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8AF7360-EF5F-D665-AFAC-3586E4604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293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0E597028-5672-22A2-34B9-D493904A46A2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Recozimento Simulado</a:t>
            </a:r>
            <a:endParaRPr lang="en-US" sz="2025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AFF364-4756-C448-C3E3-FF8E50ED1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25" y="1300163"/>
            <a:ext cx="5988358" cy="374034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2A0218-6470-8F92-1A13-D31A8D2247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125" y="5040505"/>
            <a:ext cx="5988358" cy="48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48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DD0D5-FDA7-E71E-9B7F-2CDA7676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2D8B90-2BE4-B465-DB9B-69A4D34D4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12933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6BF7BAB2-61E9-551D-7BC7-228B2A1F6216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Recozimento Simulado</a:t>
            </a:r>
            <a:endParaRPr lang="en-US" sz="2025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176DC9-A1DB-85DE-E65B-1DCB0E156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58409"/>
            <a:ext cx="6159817" cy="330217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92E76A0-02C0-AC4A-23BA-6EF29EDFB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476739"/>
            <a:ext cx="6159817" cy="4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41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4300" y="-96440"/>
            <a:ext cx="9144000" cy="101084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Bibliotecas Python para Recozimento Simulado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57200" y="1071563"/>
            <a:ext cx="4000500" cy="2114550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243013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357313"/>
            <a:ext cx="200025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71575" y="1343025"/>
            <a:ext cx="89190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simanneal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28650" y="1785938"/>
            <a:ext cx="3657600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Python de recozimento simulado para encontrar soluções próximas do ótimo, especialmente para problemas de otimização combinatória.</a:t>
            </a:r>
            <a:endParaRPr lang="en-US" sz="13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2893219"/>
            <a:ext cx="125016" cy="10001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0816" y="2875359"/>
            <a:ext cx="96543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 install simanneal </a:t>
            </a:r>
            <a:endParaRPr lang="en-US" sz="732" dirty="0"/>
          </a:p>
        </p:txBody>
      </p:sp>
      <p:sp>
        <p:nvSpPr>
          <p:cNvPr id="11" name="Shape 6"/>
          <p:cNvSpPr/>
          <p:nvPr/>
        </p:nvSpPr>
        <p:spPr>
          <a:xfrm>
            <a:off x="457200" y="3357563"/>
            <a:ext cx="4000500" cy="185737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7"/>
          <p:cNvSpPr/>
          <p:nvPr/>
        </p:nvSpPr>
        <p:spPr>
          <a:xfrm>
            <a:off x="628650" y="3529013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3643313"/>
            <a:ext cx="200025" cy="20002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171575" y="3629025"/>
            <a:ext cx="1181314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SciPy (legado)</a:t>
            </a:r>
            <a:endParaRPr lang="en-US" sz="1350" dirty="0"/>
          </a:p>
        </p:txBody>
      </p:sp>
      <p:sp>
        <p:nvSpPr>
          <p:cNvPr id="15" name="Text 9"/>
          <p:cNvSpPr/>
          <p:nvPr/>
        </p:nvSpPr>
        <p:spPr>
          <a:xfrm>
            <a:off x="628650" y="4071938"/>
            <a:ext cx="36576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clássica na biblioteca scipy.optimize.anneal (descontinuada nas versões recentes).</a:t>
            </a:r>
            <a:endParaRPr lang="en-US" sz="13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" y="4922044"/>
            <a:ext cx="100013" cy="1000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785813" y="4904184"/>
            <a:ext cx="12894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Disponível até SciPy v0.14.0 </a:t>
            </a:r>
            <a:endParaRPr lang="en-US" sz="732" dirty="0"/>
          </a:p>
        </p:txBody>
      </p:sp>
      <p:sp>
        <p:nvSpPr>
          <p:cNvPr id="18" name="Shape 11"/>
          <p:cNvSpPr/>
          <p:nvPr/>
        </p:nvSpPr>
        <p:spPr>
          <a:xfrm>
            <a:off x="4686300" y="1071563"/>
            <a:ext cx="4000500" cy="185737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2"/>
          <p:cNvSpPr/>
          <p:nvPr/>
        </p:nvSpPr>
        <p:spPr>
          <a:xfrm>
            <a:off x="4857750" y="1243013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2050" y="1357313"/>
            <a:ext cx="200025" cy="200025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5400675" y="1343025"/>
            <a:ext cx="57454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PyGAD</a:t>
            </a:r>
            <a:endParaRPr lang="en-US" sz="1350" dirty="0"/>
          </a:p>
        </p:txBody>
      </p:sp>
      <p:sp>
        <p:nvSpPr>
          <p:cNvPr id="22" name="Text 14"/>
          <p:cNvSpPr/>
          <p:nvPr/>
        </p:nvSpPr>
        <p:spPr>
          <a:xfrm>
            <a:off x="4857750" y="1785938"/>
            <a:ext cx="36576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 de algoritmos genéticos que também implementa recozimento simulado para otimização.</a:t>
            </a:r>
            <a:endParaRPr lang="en-US" sz="1350" dirty="0"/>
          </a:p>
        </p:txBody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50" y="2636044"/>
            <a:ext cx="125016" cy="100013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5039916" y="2618184"/>
            <a:ext cx="7698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pip install pygad </a:t>
            </a:r>
            <a:endParaRPr lang="en-US" sz="732" dirty="0"/>
          </a:p>
        </p:txBody>
      </p:sp>
      <p:sp>
        <p:nvSpPr>
          <p:cNvPr id="25" name="Shape 16"/>
          <p:cNvSpPr/>
          <p:nvPr/>
        </p:nvSpPr>
        <p:spPr>
          <a:xfrm>
            <a:off x="4686300" y="3100388"/>
            <a:ext cx="4000500" cy="1857375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7"/>
          <p:cNvSpPr/>
          <p:nvPr/>
        </p:nvSpPr>
        <p:spPr>
          <a:xfrm>
            <a:off x="4857750" y="3271838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7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9548" y="3386138"/>
            <a:ext cx="225028" cy="200025"/>
          </a:xfrm>
          <a:prstGeom prst="rect">
            <a:avLst/>
          </a:prstGeom>
        </p:spPr>
      </p:pic>
      <p:sp>
        <p:nvSpPr>
          <p:cNvPr id="28" name="Text 18"/>
          <p:cNvSpPr/>
          <p:nvPr/>
        </p:nvSpPr>
        <p:spPr>
          <a:xfrm>
            <a:off x="5400675" y="3371850"/>
            <a:ext cx="140042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pyMetaheuristic</a:t>
            </a:r>
            <a:endParaRPr lang="en-US" sz="1350" dirty="0"/>
          </a:p>
        </p:txBody>
      </p:sp>
      <p:sp>
        <p:nvSpPr>
          <p:cNvPr id="29" name="Text 19"/>
          <p:cNvSpPr/>
          <p:nvPr/>
        </p:nvSpPr>
        <p:spPr>
          <a:xfrm>
            <a:off x="4857750" y="3814763"/>
            <a:ext cx="36576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Coleção de algoritmos metaheurísticos incluindo implementação de Recozimento Simulado.</a:t>
            </a:r>
            <a:endParaRPr lang="en-US" sz="1350" dirty="0"/>
          </a:p>
        </p:txBody>
      </p:sp>
      <p:pic>
        <p:nvPicPr>
          <p:cNvPr id="3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7750" y="4664869"/>
            <a:ext cx="96441" cy="100013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5011341" y="4647009"/>
            <a:ext cx="17234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github.com/Valdecy/pyMetaheuristic </a:t>
            </a:r>
            <a:endParaRPr lang="en-US" sz="732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71563"/>
            <a:ext cx="8229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Comparação das metaheurísticas apresentadas: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457200" y="1500188"/>
            <a:ext cx="1792551" cy="4286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3"/>
          <p:cNvSpPr/>
          <p:nvPr/>
        </p:nvSpPr>
        <p:spPr>
          <a:xfrm>
            <a:off x="457200" y="1500188"/>
            <a:ext cx="1792551" cy="4286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Metaheurística</a:t>
            </a:r>
            <a:endParaRPr lang="en-US" sz="1350" dirty="0"/>
          </a:p>
        </p:txBody>
      </p:sp>
      <p:sp>
        <p:nvSpPr>
          <p:cNvPr id="7" name="Shape 4"/>
          <p:cNvSpPr/>
          <p:nvPr/>
        </p:nvSpPr>
        <p:spPr>
          <a:xfrm>
            <a:off x="2249751" y="1500188"/>
            <a:ext cx="1535627" cy="4286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2249751" y="1500188"/>
            <a:ext cx="1535627" cy="4286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Inspiração</a:t>
            </a:r>
            <a:endParaRPr lang="en-US" sz="1350" dirty="0"/>
          </a:p>
        </p:txBody>
      </p:sp>
      <p:sp>
        <p:nvSpPr>
          <p:cNvPr id="9" name="Shape 6"/>
          <p:cNvSpPr/>
          <p:nvPr/>
        </p:nvSpPr>
        <p:spPr>
          <a:xfrm>
            <a:off x="3785378" y="1500188"/>
            <a:ext cx="2615059" cy="4286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7"/>
          <p:cNvSpPr/>
          <p:nvPr/>
        </p:nvSpPr>
        <p:spPr>
          <a:xfrm>
            <a:off x="3785378" y="1500188"/>
            <a:ext cx="2615059" cy="4286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Pontos Fortes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400437" y="1500188"/>
            <a:ext cx="2286363" cy="428625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Text 9"/>
          <p:cNvSpPr/>
          <p:nvPr/>
        </p:nvSpPr>
        <p:spPr>
          <a:xfrm>
            <a:off x="6400437" y="1500188"/>
            <a:ext cx="2286363" cy="428625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 algn="l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Aplicações Típicas</a:t>
            </a:r>
            <a:endParaRPr lang="en-US" sz="1350" dirty="0"/>
          </a:p>
        </p:txBody>
      </p:sp>
      <p:sp>
        <p:nvSpPr>
          <p:cNvPr id="13" name="Shape 10"/>
          <p:cNvSpPr/>
          <p:nvPr/>
        </p:nvSpPr>
        <p:spPr>
          <a:xfrm>
            <a:off x="542925" y="2164556"/>
            <a:ext cx="192853" cy="22860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13" y="2193131"/>
            <a:ext cx="171450" cy="1714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792928" y="2021681"/>
            <a:ext cx="137109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Evolução Diferencial 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2249751" y="1928813"/>
            <a:ext cx="1535627" cy="6929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Evolução biológica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3785378" y="1928813"/>
            <a:ext cx="2615059" cy="6929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Eficiente para problemas contínuos não-lineares</a:t>
            </a:r>
            <a:endParaRPr lang="en-US" sz="1350" dirty="0"/>
          </a:p>
        </p:txBody>
      </p:sp>
      <p:sp>
        <p:nvSpPr>
          <p:cNvPr id="18" name="Text 14"/>
          <p:cNvSpPr/>
          <p:nvPr/>
        </p:nvSpPr>
        <p:spPr>
          <a:xfrm>
            <a:off x="6400437" y="1928813"/>
            <a:ext cx="2286363" cy="6929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Otimização de funções, ajuste de parâmetros</a:t>
            </a:r>
            <a:endParaRPr lang="en-US" sz="1350" dirty="0"/>
          </a:p>
        </p:txBody>
      </p:sp>
      <p:sp>
        <p:nvSpPr>
          <p:cNvPr id="19" name="Shape 15"/>
          <p:cNvSpPr/>
          <p:nvPr/>
        </p:nvSpPr>
        <p:spPr>
          <a:xfrm>
            <a:off x="457200" y="2621756"/>
            <a:ext cx="8229600" cy="69294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6"/>
          <p:cNvSpPr/>
          <p:nvPr/>
        </p:nvSpPr>
        <p:spPr>
          <a:xfrm>
            <a:off x="542925" y="2857500"/>
            <a:ext cx="228600" cy="228600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2886075"/>
            <a:ext cx="171450" cy="171450"/>
          </a:xfrm>
          <a:prstGeom prst="rect">
            <a:avLst/>
          </a:prstGeom>
        </p:spPr>
      </p:pic>
      <p:sp>
        <p:nvSpPr>
          <p:cNvPr id="22" name="Text 17"/>
          <p:cNvSpPr/>
          <p:nvPr/>
        </p:nvSpPr>
        <p:spPr>
          <a:xfrm>
            <a:off x="828675" y="2843213"/>
            <a:ext cx="91177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Busca Tabu </a:t>
            </a:r>
            <a:endParaRPr lang="en-US" sz="1350" dirty="0"/>
          </a:p>
        </p:txBody>
      </p:sp>
      <p:sp>
        <p:nvSpPr>
          <p:cNvPr id="23" name="Text 18"/>
          <p:cNvSpPr/>
          <p:nvPr/>
        </p:nvSpPr>
        <p:spPr>
          <a:xfrm>
            <a:off x="2249751" y="2621756"/>
            <a:ext cx="1535627" cy="6929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Memória de curto prazo</a:t>
            </a:r>
            <a:endParaRPr lang="en-US" sz="1350" dirty="0"/>
          </a:p>
        </p:txBody>
      </p:sp>
      <p:sp>
        <p:nvSpPr>
          <p:cNvPr id="24" name="Text 19"/>
          <p:cNvSpPr/>
          <p:nvPr/>
        </p:nvSpPr>
        <p:spPr>
          <a:xfrm>
            <a:off x="3785378" y="2621756"/>
            <a:ext cx="2615059" cy="6929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Evita mínimos locais, usa memória adaptativa</a:t>
            </a:r>
            <a:endParaRPr lang="en-US" sz="1350" dirty="0"/>
          </a:p>
        </p:txBody>
      </p:sp>
      <p:sp>
        <p:nvSpPr>
          <p:cNvPr id="25" name="Text 20"/>
          <p:cNvSpPr/>
          <p:nvPr/>
        </p:nvSpPr>
        <p:spPr>
          <a:xfrm>
            <a:off x="6400437" y="2621756"/>
            <a:ext cx="2286363" cy="692944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Problemas de roteamento, scheduling</a:t>
            </a:r>
            <a:endParaRPr lang="en-US" sz="1350" dirty="0"/>
          </a:p>
        </p:txBody>
      </p:sp>
      <p:sp>
        <p:nvSpPr>
          <p:cNvPr id="26" name="Shape 21"/>
          <p:cNvSpPr/>
          <p:nvPr/>
        </p:nvSpPr>
        <p:spPr>
          <a:xfrm>
            <a:off x="542925" y="3679031"/>
            <a:ext cx="172845" cy="228600"/>
          </a:xfrm>
          <a:prstGeom prst="roundRect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23" y="3707606"/>
            <a:ext cx="171450" cy="171450"/>
          </a:xfrm>
          <a:prstGeom prst="rect">
            <a:avLst/>
          </a:prstGeom>
        </p:spPr>
      </p:pic>
      <p:sp>
        <p:nvSpPr>
          <p:cNvPr id="28" name="Text 22"/>
          <p:cNvSpPr/>
          <p:nvPr/>
        </p:nvSpPr>
        <p:spPr>
          <a:xfrm>
            <a:off x="772920" y="3536156"/>
            <a:ext cx="1391106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Recozimento Simulado </a:t>
            </a:r>
            <a:endParaRPr lang="en-US" sz="1350" dirty="0"/>
          </a:p>
        </p:txBody>
      </p:sp>
      <p:sp>
        <p:nvSpPr>
          <p:cNvPr id="29" name="Text 23"/>
          <p:cNvSpPr/>
          <p:nvPr/>
        </p:nvSpPr>
        <p:spPr>
          <a:xfrm>
            <a:off x="2249751" y="3314700"/>
            <a:ext cx="1535627" cy="95011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Processo físico de têmpera</a:t>
            </a:r>
            <a:endParaRPr lang="en-US" sz="1350" dirty="0"/>
          </a:p>
        </p:txBody>
      </p:sp>
      <p:sp>
        <p:nvSpPr>
          <p:cNvPr id="30" name="Text 24"/>
          <p:cNvSpPr/>
          <p:nvPr/>
        </p:nvSpPr>
        <p:spPr>
          <a:xfrm>
            <a:off x="3785378" y="3314700"/>
            <a:ext cx="2615059" cy="95011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Aceita soluções piores probabilisticamente</a:t>
            </a:r>
            <a:endParaRPr lang="en-US" sz="1350" dirty="0"/>
          </a:p>
        </p:txBody>
      </p:sp>
      <p:sp>
        <p:nvSpPr>
          <p:cNvPr id="31" name="Text 25"/>
          <p:cNvSpPr/>
          <p:nvPr/>
        </p:nvSpPr>
        <p:spPr>
          <a:xfrm>
            <a:off x="6400437" y="3314700"/>
            <a:ext cx="2286363" cy="950119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Problemas combinatórios, design de circuitos</a:t>
            </a:r>
            <a:endParaRPr lang="en-US" sz="13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3D173-67FD-8FBA-5BA7-0D5C3E80EA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F61684F-78B1-C1FD-AE6C-F7B826FDB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BE16622-4B1F-D86F-30B2-DC79CC1C420D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2025" dirty="0"/>
          </a:p>
        </p:txBody>
      </p:sp>
      <p:sp>
        <p:nvSpPr>
          <p:cNvPr id="33" name="Text 27">
            <a:extLst>
              <a:ext uri="{FF2B5EF4-FFF2-40B4-BE49-F238E27FC236}">
                <a16:creationId xmlns:a16="http://schemas.microsoft.com/office/drawing/2014/main" id="{E8DCCCD1-2400-0308-AF33-44232C8DB3BF}"/>
              </a:ext>
            </a:extLst>
          </p:cNvPr>
          <p:cNvSpPr/>
          <p:nvPr/>
        </p:nvSpPr>
        <p:spPr>
          <a:xfrm>
            <a:off x="481891" y="1792001"/>
            <a:ext cx="37719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Cada metaheurística possui características únicas que a tornam mais adequada para certos tipos de problemas</a:t>
            </a:r>
            <a:endParaRPr lang="en-US" sz="1350" dirty="0"/>
          </a:p>
        </p:txBody>
      </p:sp>
      <p:sp>
        <p:nvSpPr>
          <p:cNvPr id="34" name="Text 28">
            <a:extLst>
              <a:ext uri="{FF2B5EF4-FFF2-40B4-BE49-F238E27FC236}">
                <a16:creationId xmlns:a16="http://schemas.microsoft.com/office/drawing/2014/main" id="{B70AF236-7698-ADFD-71B5-27CADE5C9FAA}"/>
              </a:ext>
            </a:extLst>
          </p:cNvPr>
          <p:cNvSpPr/>
          <p:nvPr/>
        </p:nvSpPr>
        <p:spPr>
          <a:xfrm>
            <a:off x="481891" y="2620676"/>
            <a:ext cx="3771900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escolha do algoritmo deve considerar a natureza do problema, restrições de tempo e recursos</a:t>
            </a:r>
            <a:endParaRPr lang="en-US" sz="1350" dirty="0"/>
          </a:p>
        </p:txBody>
      </p:sp>
      <p:sp>
        <p:nvSpPr>
          <p:cNvPr id="35" name="Text 29">
            <a:extLst>
              <a:ext uri="{FF2B5EF4-FFF2-40B4-BE49-F238E27FC236}">
                <a16:creationId xmlns:a16="http://schemas.microsoft.com/office/drawing/2014/main" id="{167D0FC8-DD70-0544-DA36-68A231EB442C}"/>
              </a:ext>
            </a:extLst>
          </p:cNvPr>
          <p:cNvSpPr/>
          <p:nvPr/>
        </p:nvSpPr>
        <p:spPr>
          <a:xfrm>
            <a:off x="457200" y="3477926"/>
            <a:ext cx="37719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Hibridização de técnicas pode combinar vantagens de diferentes abordagens</a:t>
            </a:r>
            <a:endParaRPr lang="en-US" sz="1350" dirty="0"/>
          </a:p>
        </p:txBody>
      </p:sp>
      <p:sp>
        <p:nvSpPr>
          <p:cNvPr id="36" name="Text 30">
            <a:extLst>
              <a:ext uri="{FF2B5EF4-FFF2-40B4-BE49-F238E27FC236}">
                <a16:creationId xmlns:a16="http://schemas.microsoft.com/office/drawing/2014/main" id="{EC2DE421-F9EC-327B-D367-D7B8B683FEDA}"/>
              </a:ext>
            </a:extLst>
          </p:cNvPr>
          <p:cNvSpPr/>
          <p:nvPr/>
        </p:nvSpPr>
        <p:spPr>
          <a:xfrm>
            <a:off x="457200" y="4063714"/>
            <a:ext cx="37719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Implementações em Python facilitam a experimentação e aplicação prática</a:t>
            </a:r>
            <a:endParaRPr lang="en-US" sz="1350" dirty="0"/>
          </a:p>
        </p:txBody>
      </p:sp>
      <p:sp>
        <p:nvSpPr>
          <p:cNvPr id="38" name="Text 32">
            <a:extLst>
              <a:ext uri="{FF2B5EF4-FFF2-40B4-BE49-F238E27FC236}">
                <a16:creationId xmlns:a16="http://schemas.microsoft.com/office/drawing/2014/main" id="{299C68BE-BD8C-FFA7-E435-9F34A7612A56}"/>
              </a:ext>
            </a:extLst>
          </p:cNvPr>
          <p:cNvSpPr/>
          <p:nvPr/>
        </p:nvSpPr>
        <p:spPr>
          <a:xfrm>
            <a:off x="4774060" y="1782365"/>
            <a:ext cx="52037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Livros: </a:t>
            </a:r>
            <a:endParaRPr lang="en-US" sz="1350" dirty="0"/>
          </a:p>
        </p:txBody>
      </p:sp>
      <p:sp>
        <p:nvSpPr>
          <p:cNvPr id="39" name="Text 33">
            <a:extLst>
              <a:ext uri="{FF2B5EF4-FFF2-40B4-BE49-F238E27FC236}">
                <a16:creationId xmlns:a16="http://schemas.microsoft.com/office/drawing/2014/main" id="{0E5FCD0D-005B-2F42-30D2-4A14FDAA4B8E}"/>
              </a:ext>
            </a:extLst>
          </p:cNvPr>
          <p:cNvSpPr/>
          <p:nvPr/>
        </p:nvSpPr>
        <p:spPr>
          <a:xfrm>
            <a:off x="5002660" y="2057400"/>
            <a:ext cx="35433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Handbook of Metaheuristics (Gendreau &amp; Potvin)</a:t>
            </a:r>
            <a:endParaRPr lang="en-US" sz="1350" dirty="0"/>
          </a:p>
        </p:txBody>
      </p:sp>
      <p:sp>
        <p:nvSpPr>
          <p:cNvPr id="40" name="Text 34">
            <a:extLst>
              <a:ext uri="{FF2B5EF4-FFF2-40B4-BE49-F238E27FC236}">
                <a16:creationId xmlns:a16="http://schemas.microsoft.com/office/drawing/2014/main" id="{58FBF666-95B5-E38E-D9FE-E0C99BE68AEF}"/>
              </a:ext>
            </a:extLst>
          </p:cNvPr>
          <p:cNvSpPr/>
          <p:nvPr/>
        </p:nvSpPr>
        <p:spPr>
          <a:xfrm>
            <a:off x="5002660" y="2571750"/>
            <a:ext cx="35433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Metaheuristics: From Design to Implementation (Talbi)</a:t>
            </a:r>
            <a:endParaRPr lang="en-US" sz="1350" dirty="0"/>
          </a:p>
        </p:txBody>
      </p:sp>
      <p:sp>
        <p:nvSpPr>
          <p:cNvPr id="41" name="Text 35">
            <a:extLst>
              <a:ext uri="{FF2B5EF4-FFF2-40B4-BE49-F238E27FC236}">
                <a16:creationId xmlns:a16="http://schemas.microsoft.com/office/drawing/2014/main" id="{506EF25B-C4CB-288F-EDE0-8F3BE92C5D46}"/>
              </a:ext>
            </a:extLst>
          </p:cNvPr>
          <p:cNvSpPr/>
          <p:nvPr/>
        </p:nvSpPr>
        <p:spPr>
          <a:xfrm>
            <a:off x="4774060" y="3153965"/>
            <a:ext cx="164833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Frameworks Python: </a:t>
            </a:r>
            <a:endParaRPr lang="en-US" sz="1350" dirty="0"/>
          </a:p>
        </p:txBody>
      </p:sp>
      <p:sp>
        <p:nvSpPr>
          <p:cNvPr id="42" name="Text 36">
            <a:extLst>
              <a:ext uri="{FF2B5EF4-FFF2-40B4-BE49-F238E27FC236}">
                <a16:creationId xmlns:a16="http://schemas.microsoft.com/office/drawing/2014/main" id="{BFBF226E-E2BF-17EB-9BBB-F2E01B26FBE6}"/>
              </a:ext>
            </a:extLst>
          </p:cNvPr>
          <p:cNvSpPr/>
          <p:nvPr/>
        </p:nvSpPr>
        <p:spPr>
          <a:xfrm>
            <a:off x="5002660" y="3429000"/>
            <a:ext cx="35433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PyGAD - Algoritmos Genéticos e Evolução Diferencial</a:t>
            </a:r>
            <a:endParaRPr lang="en-US" sz="1350" dirty="0"/>
          </a:p>
        </p:txBody>
      </p:sp>
      <p:sp>
        <p:nvSpPr>
          <p:cNvPr id="43" name="Text 37">
            <a:extLst>
              <a:ext uri="{FF2B5EF4-FFF2-40B4-BE49-F238E27FC236}">
                <a16:creationId xmlns:a16="http://schemas.microsoft.com/office/drawing/2014/main" id="{0DCDE2E0-7D20-1F71-E7A4-A66A59CE17AD}"/>
              </a:ext>
            </a:extLst>
          </p:cNvPr>
          <p:cNvSpPr/>
          <p:nvPr/>
        </p:nvSpPr>
        <p:spPr>
          <a:xfrm>
            <a:off x="5002660" y="3943350"/>
            <a:ext cx="35433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PyMOO - Otimização Multi-objetivo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936613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7E4EF-41F1-0EC9-584B-8025A19A0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CD5CBD4-6CBB-E144-BFFF-CA492BC68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BE465F84-CC81-47ED-1EFE-B9ADCDE19B01}"/>
              </a:ext>
            </a:extLst>
          </p:cNvPr>
          <p:cNvSpPr/>
          <p:nvPr/>
        </p:nvSpPr>
        <p:spPr>
          <a:xfrm>
            <a:off x="457200" y="494269"/>
            <a:ext cx="849751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Exercícios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– 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Resolva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um dos 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algoritmos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pode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usar 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825954C-72CE-BD1E-FDAF-B792D88C4406}"/>
              </a:ext>
            </a:extLst>
          </p:cNvPr>
          <p:cNvSpPr/>
          <p:nvPr/>
        </p:nvSpPr>
        <p:spPr>
          <a:xfrm>
            <a:off x="201169" y="1112225"/>
            <a:ext cx="2130552" cy="249299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– Maria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ganhou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milhas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gratis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passagens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2026 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decidiu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investir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máximo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shows que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conseguir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No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entanto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apenas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3000 reais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gastar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ingressos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Quais shows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considerando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seu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gosto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pessoal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que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máximo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shows que for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possível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</a:t>
            </a:r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4" name="Tabela 43">
                <a:extLst>
                  <a:ext uri="{FF2B5EF4-FFF2-40B4-BE49-F238E27FC236}">
                    <a16:creationId xmlns:a16="http://schemas.microsoft.com/office/drawing/2014/main" id="{D10BC991-BD5D-197C-CCE7-B48F543FF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165327"/>
                  </p:ext>
                </p:extLst>
              </p:nvPr>
            </p:nvGraphicFramePr>
            <p:xfrm>
              <a:off x="2532890" y="995592"/>
              <a:ext cx="5597337" cy="414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7319">
                      <a:extLst>
                        <a:ext uri="{9D8B030D-6E8A-4147-A177-3AD203B41FA5}">
                          <a16:colId xmlns:a16="http://schemas.microsoft.com/office/drawing/2014/main" val="2944553322"/>
                        </a:ext>
                      </a:extLst>
                    </a:gridCol>
                    <a:gridCol w="1488061">
                      <a:extLst>
                        <a:ext uri="{9D8B030D-6E8A-4147-A177-3AD203B41FA5}">
                          <a16:colId xmlns:a16="http://schemas.microsoft.com/office/drawing/2014/main" val="1113284913"/>
                        </a:ext>
                      </a:extLst>
                    </a:gridCol>
                    <a:gridCol w="1027319">
                      <a:extLst>
                        <a:ext uri="{9D8B030D-6E8A-4147-A177-3AD203B41FA5}">
                          <a16:colId xmlns:a16="http://schemas.microsoft.com/office/drawing/2014/main" val="2014447426"/>
                        </a:ext>
                      </a:extLst>
                    </a:gridCol>
                    <a:gridCol w="1027319">
                      <a:extLst>
                        <a:ext uri="{9D8B030D-6E8A-4147-A177-3AD203B41FA5}">
                          <a16:colId xmlns:a16="http://schemas.microsoft.com/office/drawing/2014/main" val="3919589528"/>
                        </a:ext>
                      </a:extLst>
                    </a:gridCol>
                    <a:gridCol w="1027319">
                      <a:extLst>
                        <a:ext uri="{9D8B030D-6E8A-4147-A177-3AD203B41FA5}">
                          <a16:colId xmlns:a16="http://schemas.microsoft.com/office/drawing/2014/main" val="4213390009"/>
                        </a:ext>
                      </a:extLst>
                    </a:gridCol>
                  </a:tblGrid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#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Artista/Show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Tipo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Preço (R$)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Gosto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ar-AE" sz="1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ar-AE" sz="10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ar-AE" sz="1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ar-AE" sz="10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19341200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Taylor Swift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1.200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9,5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925574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Beyoncé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1.100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9,5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2048326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Tardezinha c/ Thiaguinho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300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7,0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8905703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Jorge &amp; Mateus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250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2675643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Anitta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350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1790419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Luísa Sonza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280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5334862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Billie Eilish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800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7,5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2180562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Avenged Sevenfold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700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6532939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Nando Reis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7,5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5468241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Gilberto Gil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220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7,5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552719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Zeca Pagodinho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240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7,0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29128526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Joelma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180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5,5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4176601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 err="1"/>
                            <a:t>Numanice</a:t>
                          </a:r>
                          <a:r>
                            <a:rPr lang="pt-BR" sz="1000" dirty="0"/>
                            <a:t> (Ludmila)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5,0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9258280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Adele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8,0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28125588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 err="1"/>
                            <a:t>Paramore</a:t>
                          </a:r>
                          <a:endParaRPr lang="pt-BR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800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8,5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6537503"/>
                      </a:ext>
                    </a:extLst>
                  </a:tr>
                  <a:tr h="216795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The Weeknd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950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8,5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640411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4" name="Tabela 43">
                <a:extLst>
                  <a:ext uri="{FF2B5EF4-FFF2-40B4-BE49-F238E27FC236}">
                    <a16:creationId xmlns:a16="http://schemas.microsoft.com/office/drawing/2014/main" id="{D10BC991-BD5D-197C-CCE7-B48F543FFDB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31165327"/>
                  </p:ext>
                </p:extLst>
              </p:nvPr>
            </p:nvGraphicFramePr>
            <p:xfrm>
              <a:off x="2532890" y="995592"/>
              <a:ext cx="5597337" cy="4145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7319">
                      <a:extLst>
                        <a:ext uri="{9D8B030D-6E8A-4147-A177-3AD203B41FA5}">
                          <a16:colId xmlns:a16="http://schemas.microsoft.com/office/drawing/2014/main" val="2944553322"/>
                        </a:ext>
                      </a:extLst>
                    </a:gridCol>
                    <a:gridCol w="1488061">
                      <a:extLst>
                        <a:ext uri="{9D8B030D-6E8A-4147-A177-3AD203B41FA5}">
                          <a16:colId xmlns:a16="http://schemas.microsoft.com/office/drawing/2014/main" val="1113284913"/>
                        </a:ext>
                      </a:extLst>
                    </a:gridCol>
                    <a:gridCol w="1027319">
                      <a:extLst>
                        <a:ext uri="{9D8B030D-6E8A-4147-A177-3AD203B41FA5}">
                          <a16:colId xmlns:a16="http://schemas.microsoft.com/office/drawing/2014/main" val="2014447426"/>
                        </a:ext>
                      </a:extLst>
                    </a:gridCol>
                    <a:gridCol w="1027319">
                      <a:extLst>
                        <a:ext uri="{9D8B030D-6E8A-4147-A177-3AD203B41FA5}">
                          <a16:colId xmlns:a16="http://schemas.microsoft.com/office/drawing/2014/main" val="3919589528"/>
                        </a:ext>
                      </a:extLst>
                    </a:gridCol>
                    <a:gridCol w="1027319">
                      <a:extLst>
                        <a:ext uri="{9D8B030D-6E8A-4147-A177-3AD203B41FA5}">
                          <a16:colId xmlns:a16="http://schemas.microsoft.com/office/drawing/2014/main" val="421339000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#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Artista/Show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Tipo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Preço (R$)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444379" t="-2500" r="-2367" b="-16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934120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Taylor Swift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1.200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9,5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39255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Beyoncé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1.100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9,5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220483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Tardezinha c/ Thiaguinho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300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7,0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5890570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Jorge &amp; Mateus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250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5267564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Anitta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350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179041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Luísa Sonza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280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5533486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Billie Eilish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800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7,5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602180562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Avenged Sevenfold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700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6,5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6653293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Nando Reis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7,5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3546824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Gilberto Gil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220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7,5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4855271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11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Zeca Pagodinho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240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7,0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2912852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Joelma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180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5,5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29417660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 err="1"/>
                            <a:t>Numanice</a:t>
                          </a:r>
                          <a:r>
                            <a:rPr lang="pt-BR" sz="1000" dirty="0"/>
                            <a:t> (Ludmila)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200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5,0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8925828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14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Adele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1.000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8,0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2812558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 err="1"/>
                            <a:t>Paramore</a:t>
                          </a:r>
                          <a:endParaRPr lang="pt-BR" sz="10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800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8,5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9653750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16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The Weeknd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/>
                            <a:t>Internacional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950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buNone/>
                          </a:pPr>
                          <a:r>
                            <a:rPr lang="pt-BR" sz="1000" dirty="0"/>
                            <a:t>8,5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640411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4098" name="Picture 2" descr="Beyoncé recebe Grammy das mãos de Taylor Swift; veja">
            <a:extLst>
              <a:ext uri="{FF2B5EF4-FFF2-40B4-BE49-F238E27FC236}">
                <a16:creationId xmlns:a16="http://schemas.microsoft.com/office/drawing/2014/main" id="{A0F4BBA7-36E6-2464-C73D-B96A9413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47" y="3808327"/>
            <a:ext cx="1797196" cy="1197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035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578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Evolução Diferencial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6936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Origem: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150897" y="1082278"/>
            <a:ext cx="249478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Criada por Storn e Price (1997)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510903"/>
            <a:ext cx="77788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Objetivo: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235087" y="1510903"/>
            <a:ext cx="28033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Resolver problemas de otimização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57200" y="1768078"/>
            <a:ext cx="192847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 variáveis contínuas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2196703"/>
            <a:ext cx="220828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Características principais: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85800" y="2614613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evolutivo baseado em população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85800" y="2928938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Combina vetores de forma diferencial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85800" y="3243263"/>
            <a:ext cx="3714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Utiliza operadores de mutação, crossover e seleção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685800" y="3814763"/>
            <a:ext cx="3714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Eficiente para problemas não-lineares e não-diferenciáveis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85800" y="4386263"/>
            <a:ext cx="371475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Adaptável para problemas de otimização combinatória</a:t>
            </a:r>
            <a:endParaRPr lang="en-US" sz="13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8" y="1432099"/>
            <a:ext cx="3571875" cy="310797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C495E-73F4-83F5-439B-0A3B97472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AF151A46-260D-44E2-2FAB-A1F943EFE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57E41A0-223B-830B-3017-279C10100448}"/>
              </a:ext>
            </a:extLst>
          </p:cNvPr>
          <p:cNvSpPr txBox="1"/>
          <p:nvPr/>
        </p:nvSpPr>
        <p:spPr>
          <a:xfrm>
            <a:off x="386928" y="924589"/>
            <a:ext cx="263884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# Lista de artistas</a:t>
            </a:r>
          </a:p>
          <a:p>
            <a:r>
              <a:rPr lang="pt-BR" sz="1200" dirty="0">
                <a:solidFill>
                  <a:schemeClr val="bg1"/>
                </a:solidFill>
              </a:rPr>
              <a:t>artistas = [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"Taylor Swift",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"Beyoncé",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"Tardezinha c/ Thiaguinho",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"Jorge &amp; Mateus",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"Anitta",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"Luísa Sonza",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"Billie Eilish",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</a:t>
            </a:r>
            <a:r>
              <a:rPr lang="pt-BR" sz="1200" dirty="0" err="1">
                <a:solidFill>
                  <a:schemeClr val="bg1"/>
                </a:solidFill>
              </a:rPr>
              <a:t>Avenged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Sevenfold</a:t>
            </a:r>
            <a:r>
              <a:rPr lang="pt-BR" sz="1200" dirty="0">
                <a:solidFill>
                  <a:schemeClr val="bg1"/>
                </a:solidFill>
              </a:rPr>
              <a:t>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“Nando Reis",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"Gilberto Gil",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"Zeca Pagodinho",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"Joelma",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</a:t>
            </a:r>
            <a:r>
              <a:rPr lang="pt-BR" sz="1200" dirty="0" err="1">
                <a:solidFill>
                  <a:schemeClr val="bg1"/>
                </a:solidFill>
              </a:rPr>
              <a:t>Numanice</a:t>
            </a:r>
            <a:r>
              <a:rPr lang="pt-BR" sz="1200" dirty="0">
                <a:solidFill>
                  <a:schemeClr val="bg1"/>
                </a:solidFill>
              </a:rPr>
              <a:t> (Ludmila</a:t>
            </a:r>
            <a:r>
              <a:rPr lang="pt-BR" sz="1200" dirty="0"/>
              <a:t>)</a:t>
            </a:r>
            <a:r>
              <a:rPr lang="pt-BR" sz="1200" dirty="0">
                <a:solidFill>
                  <a:schemeClr val="bg1"/>
                </a:solidFill>
              </a:rPr>
              <a:t>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"Adele",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“</a:t>
            </a:r>
            <a:r>
              <a:rPr lang="pt-BR" sz="1200" dirty="0" err="1">
                <a:solidFill>
                  <a:schemeClr val="bg1"/>
                </a:solidFill>
              </a:rPr>
              <a:t>Paramore</a:t>
            </a:r>
            <a:r>
              <a:rPr lang="pt-BR" sz="1200" dirty="0">
                <a:solidFill>
                  <a:schemeClr val="bg1"/>
                </a:solidFill>
              </a:rPr>
              <a:t>",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"The </a:t>
            </a:r>
            <a:r>
              <a:rPr lang="pt-BR" sz="1200" dirty="0" err="1">
                <a:solidFill>
                  <a:schemeClr val="bg1"/>
                </a:solidFill>
              </a:rPr>
              <a:t>Weeknd</a:t>
            </a:r>
            <a:r>
              <a:rPr lang="pt-BR" sz="1200" dirty="0">
                <a:solidFill>
                  <a:schemeClr val="bg1"/>
                </a:solidFill>
              </a:rPr>
              <a:t>"</a:t>
            </a:r>
          </a:p>
          <a:p>
            <a:r>
              <a:rPr lang="pt-BR" sz="1200" dirty="0">
                <a:solidFill>
                  <a:schemeClr val="bg1"/>
                </a:solidFill>
              </a:rPr>
              <a:t>]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6535841-EBAA-792E-0AAB-743D3EDD56EB}"/>
              </a:ext>
            </a:extLst>
          </p:cNvPr>
          <p:cNvSpPr txBox="1"/>
          <p:nvPr/>
        </p:nvSpPr>
        <p:spPr>
          <a:xfrm>
            <a:off x="3140075" y="864070"/>
            <a:ext cx="2863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# Preços dos ingressos (R$)</a:t>
            </a:r>
          </a:p>
          <a:p>
            <a:r>
              <a:rPr lang="pt-BR" sz="1200" dirty="0" err="1">
                <a:solidFill>
                  <a:schemeClr val="bg1"/>
                </a:solidFill>
              </a:rPr>
              <a:t>precos</a:t>
            </a:r>
            <a:r>
              <a:rPr lang="pt-BR" sz="1200" dirty="0">
                <a:solidFill>
                  <a:schemeClr val="bg1"/>
                </a:solidFill>
              </a:rPr>
              <a:t> = [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1200,  # Taylor Swift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1100,  # Beyoncé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300,   # Tardezinha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250,   # Jorge &amp; Mateus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350,   # Anitta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280,   # Luísa Sonza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800,   # Billie Eilish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700,   # </a:t>
            </a:r>
            <a:r>
              <a:rPr lang="pt-BR" sz="1200" dirty="0" err="1">
                <a:solidFill>
                  <a:schemeClr val="bg1"/>
                </a:solidFill>
              </a:rPr>
              <a:t>Avenged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Sevenfold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    200,   # Nando Reis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220,   # Gilberto Gil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240,   # Zeca Pagodinho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180,   # Joelma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200, # </a:t>
            </a:r>
            <a:r>
              <a:rPr lang="pt-BR" sz="1200" dirty="0" err="1">
                <a:solidFill>
                  <a:schemeClr val="bg1"/>
                </a:solidFill>
              </a:rPr>
              <a:t>Numanice</a:t>
            </a:r>
            <a:r>
              <a:rPr lang="pt-BR" sz="1200" dirty="0">
                <a:solidFill>
                  <a:schemeClr val="bg1"/>
                </a:solidFill>
              </a:rPr>
              <a:t> (Ludmila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1000,  # Adele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900,   # </a:t>
            </a:r>
            <a:r>
              <a:rPr lang="pt-BR" sz="1200" dirty="0" err="1">
                <a:solidFill>
                  <a:schemeClr val="bg1"/>
                </a:solidFill>
              </a:rPr>
              <a:t>Paramore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    950    # The </a:t>
            </a:r>
            <a:r>
              <a:rPr lang="pt-BR" sz="1200" dirty="0" err="1">
                <a:solidFill>
                  <a:schemeClr val="bg1"/>
                </a:solidFill>
              </a:rPr>
              <a:t>Weeknd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]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DB8943C-6224-3B4F-BFE0-2D696650E673}"/>
              </a:ext>
            </a:extLst>
          </p:cNvPr>
          <p:cNvSpPr txBox="1"/>
          <p:nvPr/>
        </p:nvSpPr>
        <p:spPr>
          <a:xfrm>
            <a:off x="6397625" y="587353"/>
            <a:ext cx="28638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# Valores de "gosto" (0–10)</a:t>
            </a:r>
          </a:p>
          <a:p>
            <a:r>
              <a:rPr lang="pt-BR" sz="1200" dirty="0">
                <a:solidFill>
                  <a:schemeClr val="bg1"/>
                </a:solidFill>
              </a:rPr>
              <a:t>valores = [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9.5, # Taylor Swift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9.5,  # Beyoncé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7.0,  # Tardezinha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6.0,  # Jorge &amp; Mateus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6.0,  # Anitta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6.5,  # Luísa Sonza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7.5,  # Billie Eilish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6.5,  # </a:t>
            </a:r>
            <a:r>
              <a:rPr lang="pt-BR" sz="1200" dirty="0" err="1">
                <a:solidFill>
                  <a:schemeClr val="bg1"/>
                </a:solidFill>
              </a:rPr>
              <a:t>Avenged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Sevenfold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    7.5,  # Nando Reis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7.5,  # Gilberto Gil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7.0,  # Zeca Pagodinho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5.5,  # Joelma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5.0,  # </a:t>
            </a:r>
            <a:r>
              <a:rPr lang="pt-BR" sz="1200" dirty="0" err="1">
                <a:solidFill>
                  <a:schemeClr val="bg1"/>
                </a:solidFill>
              </a:rPr>
              <a:t>Numanice</a:t>
            </a:r>
            <a:r>
              <a:rPr lang="pt-BR" sz="1200" dirty="0">
                <a:solidFill>
                  <a:schemeClr val="bg1"/>
                </a:solidFill>
              </a:rPr>
              <a:t> (Ludmila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8.0,  # Adele</a:t>
            </a:r>
          </a:p>
          <a:p>
            <a:r>
              <a:rPr lang="pt-BR" sz="1200" dirty="0">
                <a:solidFill>
                  <a:schemeClr val="bg1"/>
                </a:solidFill>
              </a:rPr>
              <a:t>    6.5,  # </a:t>
            </a:r>
            <a:r>
              <a:rPr lang="pt-BR" sz="1200" dirty="0" err="1">
                <a:solidFill>
                  <a:schemeClr val="bg1"/>
                </a:solidFill>
              </a:rPr>
              <a:t>Paramore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    8.5   # The </a:t>
            </a:r>
            <a:r>
              <a:rPr lang="pt-BR" sz="1200" dirty="0" err="1">
                <a:solidFill>
                  <a:schemeClr val="bg1"/>
                </a:solidFill>
              </a:rPr>
              <a:t>Weeknd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>
                <a:solidFill>
                  <a:schemeClr val="bg1"/>
                </a:solidFill>
              </a:rPr>
              <a:t>]</a:t>
            </a:r>
          </a:p>
          <a:p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7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A60D4-DBCD-57E1-C7CC-19D46D00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E7182E7-EC6D-6359-236A-C80B1B46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6FD8DE7-793D-F6E9-4B90-75E41C0A513F}"/>
              </a:ext>
            </a:extLst>
          </p:cNvPr>
          <p:cNvSpPr/>
          <p:nvPr/>
        </p:nvSpPr>
        <p:spPr>
          <a:xfrm>
            <a:off x="457200" y="494269"/>
            <a:ext cx="822019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Exercícios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– Use o 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 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preferir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pode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usar 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E6FCDB4-34B4-0064-A679-A071330C823F}"/>
              </a:ext>
            </a:extLst>
          </p:cNvPr>
          <p:cNvSpPr/>
          <p:nvPr/>
        </p:nvSpPr>
        <p:spPr>
          <a:xfrm>
            <a:off x="457200" y="913240"/>
            <a:ext cx="8476407" cy="62324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5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 – Maria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ganhou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milhas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gratis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passagens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em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2026 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decidiu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investir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indo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máximo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shows que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conseguir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No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entanto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tem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apenas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3000 reais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gastar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ingressos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Quais shows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considerando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seu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gosto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pessoal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que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quer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máximo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shows que for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possível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?</a:t>
            </a:r>
            <a:endParaRPr lang="en-US" sz="135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FE1AF51-604B-7860-CE5C-CC0A843F05FB}"/>
              </a:ext>
            </a:extLst>
          </p:cNvPr>
          <p:cNvSpPr/>
          <p:nvPr/>
        </p:nvSpPr>
        <p:spPr>
          <a:xfrm>
            <a:off x="457200" y="2034230"/>
            <a:ext cx="8476407" cy="83099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a)Qual o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Maria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não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abrisse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mão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ir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menos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show da Taylor Swift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Beyonce?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Mudaria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algo?</a:t>
            </a:r>
            <a:b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b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</a:b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b)Mude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alguns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parametros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do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modelo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escolhido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verifique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há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mudanças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</a:t>
            </a:r>
            <a:r>
              <a:rPr lang="en-US" sz="1350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resultados</a:t>
            </a: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63123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EE949-416D-50BE-45C7-1D2BC212DD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842B599-AE18-7840-6FBC-FE871E200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51A0180-2920-668C-85E1-C1F6F5B46934}"/>
              </a:ext>
            </a:extLst>
          </p:cNvPr>
          <p:cNvSpPr/>
          <p:nvPr/>
        </p:nvSpPr>
        <p:spPr>
          <a:xfrm>
            <a:off x="457200" y="494269"/>
            <a:ext cx="8220199" cy="311624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Exercícios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– Use o 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 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preferir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pode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usar </a:t>
            </a:r>
            <a:r>
              <a:rPr lang="en-US" sz="2025" b="1" dirty="0" err="1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</a:t>
            </a: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)</a:t>
            </a:r>
            <a:endParaRPr lang="en-US" sz="2025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880373C-F6C7-46E4-EF39-0B9B73E8794A}"/>
              </a:ext>
            </a:extLst>
          </p:cNvPr>
          <p:cNvSpPr/>
          <p:nvPr/>
        </p:nvSpPr>
        <p:spPr>
          <a:xfrm>
            <a:off x="329095" y="1009961"/>
            <a:ext cx="8476407" cy="128496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 </a:t>
            </a:r>
            <a:r>
              <a:rPr lang="en-US" sz="135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– </a:t>
            </a:r>
            <a:r>
              <a:rPr lang="pt-BR" sz="1400" dirty="0">
                <a:solidFill>
                  <a:schemeClr val="bg1"/>
                </a:solidFill>
              </a:rPr>
              <a:t>João é muito fã de futebol e seu objetivo é visitar os maiores </a:t>
            </a:r>
            <a:r>
              <a:rPr lang="pt-BR" sz="1400" dirty="0" err="1">
                <a:solidFill>
                  <a:schemeClr val="bg1"/>
                </a:solidFill>
              </a:rPr>
              <a:t>estadios</a:t>
            </a:r>
            <a:r>
              <a:rPr lang="pt-BR" sz="1400" dirty="0">
                <a:solidFill>
                  <a:schemeClr val="bg1"/>
                </a:solidFill>
              </a:rPr>
              <a:t> de futebol do Brasil. Ele mora em Belo Horizonte e vai começar no mineirão. Use uma </a:t>
            </a:r>
            <a:r>
              <a:rPr lang="pt-BR" sz="1400" dirty="0" err="1">
                <a:solidFill>
                  <a:schemeClr val="bg1"/>
                </a:solidFill>
              </a:rPr>
              <a:t>metaheuristica</a:t>
            </a:r>
            <a:r>
              <a:rPr lang="pt-BR" sz="1400" dirty="0">
                <a:solidFill>
                  <a:schemeClr val="bg1"/>
                </a:solidFill>
              </a:rPr>
              <a:t> pra definir a menor rota que ele pode fazer a todos os principais </a:t>
            </a:r>
            <a:r>
              <a:rPr lang="pt-BR" sz="1400" dirty="0" err="1">
                <a:solidFill>
                  <a:schemeClr val="bg1"/>
                </a:solidFill>
              </a:rPr>
              <a:t>estadios</a:t>
            </a:r>
            <a:r>
              <a:rPr lang="pt-BR" sz="1400" dirty="0">
                <a:solidFill>
                  <a:schemeClr val="bg1"/>
                </a:solidFill>
              </a:rPr>
              <a:t> do Brasil, visitando cada um apenas uma vez, e retornando à BH.</a:t>
            </a:r>
            <a:br>
              <a:rPr lang="pt-BR" sz="1400" dirty="0">
                <a:solidFill>
                  <a:schemeClr val="bg1"/>
                </a:solidFill>
              </a:rPr>
            </a:b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A) Dê a lista na ordem  e a  distancia total;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B) Mude parâmetros no modelo escolhido e verifique se há mudanças na resposta.</a:t>
            </a: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2050" name="Picture 2" descr="TODOS os ESTÁDIOS BRASILEIROS da LIBERTADORES 2023! Novo ESTÁDIO na ÁREA!">
            <a:extLst>
              <a:ext uri="{FF2B5EF4-FFF2-40B4-BE49-F238E27FC236}">
                <a16:creationId xmlns:a16="http://schemas.microsoft.com/office/drawing/2014/main" id="{C15923E9-4BCC-2C57-C37C-88CC5FFCD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897" y="2498996"/>
            <a:ext cx="4810643" cy="270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861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AFEE8-FE8F-2A8E-007B-415A133D7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C53BA3A-36B6-F9C3-8A11-BB193ADD7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B3477EE-769D-CF72-3614-3690EDA195C0}"/>
              </a:ext>
            </a:extLst>
          </p:cNvPr>
          <p:cNvSpPr txBox="1"/>
          <p:nvPr/>
        </p:nvSpPr>
        <p:spPr>
          <a:xfrm>
            <a:off x="170122" y="1024281"/>
            <a:ext cx="46990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# Lista de estádios (índices usados na matriz)</a:t>
            </a:r>
          </a:p>
          <a:p>
            <a:r>
              <a:rPr lang="pt-BR" sz="1400" dirty="0" err="1">
                <a:solidFill>
                  <a:schemeClr val="bg1"/>
                </a:solidFill>
              </a:rPr>
              <a:t>stadiums</a:t>
            </a:r>
            <a:r>
              <a:rPr lang="pt-BR" sz="1400" dirty="0">
                <a:solidFill>
                  <a:schemeClr val="bg1"/>
                </a:solidFill>
              </a:rPr>
              <a:t> = [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"Mineirão (Belo Horizonte)",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"Maracanã (Rio de Janeiro)",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"Morumbi (São Paulo)",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"Mané Garrincha (Brasília)",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"Beira-Rio (Porto Alegre)",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"Arena da Baixada (Curitiba)",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"Arena Fonte Nova (Salvador)",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"Castelão (Fortaleza)",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"Arena Pernambuco (Recife)",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"Mangueirão (Belém)",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"Arena Pantanal (Cuiabá)",</a:t>
            </a:r>
          </a:p>
          <a:p>
            <a:r>
              <a:rPr lang="pt-BR" sz="1400" dirty="0">
                <a:solidFill>
                  <a:schemeClr val="bg1"/>
                </a:solidFill>
              </a:rPr>
              <a:t>    "Serra Dourada (Goiânia)"</a:t>
            </a:r>
          </a:p>
          <a:p>
            <a:r>
              <a:rPr lang="pt-BR" sz="1400" dirty="0">
                <a:solidFill>
                  <a:schemeClr val="bg1"/>
                </a:solidFill>
              </a:rPr>
              <a:t>]</a:t>
            </a:r>
          </a:p>
          <a:p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18F6246-2512-F038-3A45-B9A9A47859B3}"/>
              </a:ext>
            </a:extLst>
          </p:cNvPr>
          <p:cNvSpPr txBox="1"/>
          <p:nvPr/>
        </p:nvSpPr>
        <p:spPr>
          <a:xfrm>
            <a:off x="4869122" y="1024281"/>
            <a:ext cx="4699000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000" dirty="0">
              <a:solidFill>
                <a:schemeClr val="bg1"/>
              </a:solidFill>
            </a:endParaRPr>
          </a:p>
          <a:p>
            <a:r>
              <a:rPr lang="pt-BR" sz="1000" dirty="0">
                <a:solidFill>
                  <a:schemeClr val="bg1"/>
                </a:solidFill>
              </a:rPr>
              <a:t># Matriz de distâncias rodoviárias aproximadas em km (simétrica)</a:t>
            </a:r>
          </a:p>
          <a:p>
            <a:r>
              <a:rPr lang="pt-BR" sz="1000" dirty="0" err="1">
                <a:solidFill>
                  <a:schemeClr val="bg1"/>
                </a:solidFill>
              </a:rPr>
              <a:t>dist_km</a:t>
            </a:r>
            <a:r>
              <a:rPr lang="pt-BR" sz="1000" dirty="0">
                <a:solidFill>
                  <a:schemeClr val="bg1"/>
                </a:solidFill>
              </a:rPr>
              <a:t> = [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[0,    434,  629,  770, 1686, 1032, 1202, 2351, 2039, 2640, 1714,  822],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[434,    0,  456, 1165, 1406,  844, 1515, 2730, 2340, 3074, 1971, 1166],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[629,  456,    0, 1098, 1059,  412, 1830, 2962, 2666, 3098, 1658, 1014],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[770, 1165, 1098,    0, 2030, 1355, 1324, 2101, 2056, 2004, 1100,  219],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[1686,1406, 1059, 2030,    0,  685, 2885, 4014, 3720, 4004, 2105, 1875],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[1032, 844,  412, 1355,  685,    0, 2234, 3332, 3070, 3348, 1632, 1216],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[1202,1515, 1830, 1324, 2885, 2234,    0, 1275,  836, 2115, 2400, 1531],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[2351,2730, 2962, 2101, 4014, 3332, 1275,    0,  762, 1419, 2911, 2312],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[2039,2340, 2666, 2056, 3720, 3070,  836,  762,    0, 2078, 3056, 2274],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[2640,3074, 3098, 2004, 4004, 3348, 2115, 1419, 2078,    0, 2240, 2132],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[1714,1971, 1658, 1100, 2105, 1632, 2400, 2911, 3056, 2240,    0,  932],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[822, 1166, 1014,  219, 1875, 1216, 1531, 2312, 2274, 2132,  932,    0],</a:t>
            </a:r>
          </a:p>
          <a:p>
            <a:r>
              <a:rPr lang="pt-BR" sz="1000" dirty="0">
                <a:solidFill>
                  <a:schemeClr val="bg1"/>
                </a:solidFill>
              </a:rPr>
              <a:t>]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r>
              <a:rPr lang="pt-BR" sz="1000" dirty="0">
                <a:solidFill>
                  <a:schemeClr val="bg1"/>
                </a:solidFill>
              </a:rPr>
              <a:t># Índice do estádio inicial/final (Mineirão - BH)</a:t>
            </a:r>
          </a:p>
          <a:p>
            <a:r>
              <a:rPr lang="pt-BR" sz="1000" dirty="0" err="1">
                <a:solidFill>
                  <a:schemeClr val="bg1"/>
                </a:solidFill>
              </a:rPr>
              <a:t>start_idx</a:t>
            </a:r>
            <a:r>
              <a:rPr lang="pt-BR" sz="1000" dirty="0">
                <a:solidFill>
                  <a:schemeClr val="bg1"/>
                </a:solidFill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2406689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C13B6-BEEE-6720-9BBF-62A6202AD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84EEFAD-DAA9-6681-A4FC-5E579E948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150BEBA4-9DAA-0E16-768F-4ECEB64EB039}"/>
              </a:ext>
            </a:extLst>
          </p:cNvPr>
          <p:cNvSpPr/>
          <p:nvPr/>
        </p:nvSpPr>
        <p:spPr>
          <a:xfrm>
            <a:off x="283420" y="250672"/>
            <a:ext cx="1271105" cy="30162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 </a:t>
            </a:r>
            <a:r>
              <a:rPr lang="en-US" sz="135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– </a:t>
            </a:r>
            <a:r>
              <a:rPr lang="pt-BR" sz="1400" dirty="0">
                <a:solidFill>
                  <a:schemeClr val="bg1"/>
                </a:solidFill>
              </a:rPr>
              <a:t>Miguel  é muito fã de animes, e terá um mês de férias da UFMG em janeiro. Otimize o máximo de animes que ele pode assistir, considerando 10h por dia e que ele quer ver apenas animes finalizados. </a:t>
            </a:r>
            <a:endParaRPr lang="en-US" sz="1350" dirty="0">
              <a:solidFill>
                <a:schemeClr val="bg1"/>
              </a:solidFill>
            </a:endParaRPr>
          </a:p>
        </p:txBody>
      </p:sp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10C06C26-6F0B-2530-EBE6-227F3C6390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0915864"/>
              </p:ext>
            </p:extLst>
          </p:nvPr>
        </p:nvGraphicFramePr>
        <p:xfrm>
          <a:off x="1837944" y="250672"/>
          <a:ext cx="6686946" cy="455606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83464">
                  <a:extLst>
                    <a:ext uri="{9D8B030D-6E8A-4147-A177-3AD203B41FA5}">
                      <a16:colId xmlns:a16="http://schemas.microsoft.com/office/drawing/2014/main" val="952314882"/>
                    </a:ext>
                  </a:extLst>
                </a:gridCol>
                <a:gridCol w="2837322">
                  <a:extLst>
                    <a:ext uri="{9D8B030D-6E8A-4147-A177-3AD203B41FA5}">
                      <a16:colId xmlns:a16="http://schemas.microsoft.com/office/drawing/2014/main" val="38395630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4942620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2518233388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3444742470"/>
                    </a:ext>
                  </a:extLst>
                </a:gridCol>
              </a:tblGrid>
              <a:tr h="1159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#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Anime (finalizado)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Episódios / Extras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>
                          <a:solidFill>
                            <a:schemeClr val="bg1"/>
                          </a:solidFill>
                        </a:rPr>
                        <a:t>Duração (h)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>
                          <a:solidFill>
                            <a:schemeClr val="bg1"/>
                          </a:solidFill>
                        </a:rPr>
                        <a:t>Interesse (0–10)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2047429"/>
                  </a:ext>
                </a:extLst>
              </a:tr>
              <a:tr h="200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Fullmetal Alchemist: Brotherhood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64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>
                          <a:solidFill>
                            <a:schemeClr val="bg1"/>
                          </a:solidFill>
                        </a:rPr>
                        <a:t>25.07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9.6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5746502"/>
                  </a:ext>
                </a:extLst>
              </a:tr>
              <a:tr h="101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Death Note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37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14.49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668716"/>
                  </a:ext>
                </a:extLst>
              </a:tr>
              <a:tr h="1159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Cowboy Bebop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26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10.18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563189"/>
                  </a:ext>
                </a:extLst>
              </a:tr>
              <a:tr h="3125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Neon Genesis Evangelion + End of Evangelion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26 eps + filme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11.68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558855"/>
                  </a:ext>
                </a:extLst>
              </a:tr>
              <a:tr h="1159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Steins;Gate (+ OVA)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24 eps + OVA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9.80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9.3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854606"/>
                  </a:ext>
                </a:extLst>
              </a:tr>
              <a:tr h="144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6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 err="1">
                          <a:solidFill>
                            <a:schemeClr val="bg1"/>
                          </a:solidFill>
                        </a:rPr>
                        <a:t>Code</a:t>
                      </a:r>
                      <a:r>
                        <a:rPr lang="pt-BR" sz="8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pt-BR" sz="800" dirty="0" err="1">
                          <a:solidFill>
                            <a:schemeClr val="bg1"/>
                          </a:solidFill>
                        </a:rPr>
                        <a:t>Geass</a:t>
                      </a:r>
                      <a:r>
                        <a:rPr lang="pt-BR" sz="800" dirty="0">
                          <a:solidFill>
                            <a:schemeClr val="bg1"/>
                          </a:solidFill>
                        </a:rPr>
                        <a:t> (R1+R2)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50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19.58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9.1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24153"/>
                  </a:ext>
                </a:extLst>
              </a:tr>
              <a:tr h="1721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Hunter × Hunter (2011)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148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57.97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9.4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952410"/>
                  </a:ext>
                </a:extLst>
              </a:tr>
              <a:tr h="101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Monster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74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28.98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883926"/>
                  </a:ext>
                </a:extLst>
              </a:tr>
              <a:tr h="1159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Samurai Champloo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26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10.18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425065"/>
                  </a:ext>
                </a:extLst>
              </a:tr>
              <a:tr h="1159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Gurren Lagann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27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10.57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8.9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9309727"/>
                  </a:ext>
                </a:extLst>
              </a:tr>
              <a:tr h="144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11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Parasyte: The Maxim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24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9.40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8.5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8320838"/>
                  </a:ext>
                </a:extLst>
              </a:tr>
              <a:tr h="2283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nb-NO" sz="800">
                          <a:solidFill>
                            <a:schemeClr val="bg1"/>
                          </a:solidFill>
                        </a:rPr>
                        <a:t>Erased (Boku dake ga Inai Machi)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12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4.70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8.4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0305511"/>
                  </a:ext>
                </a:extLst>
              </a:tr>
              <a:tr h="101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Your Lie in April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22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8.62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8.6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258689"/>
                  </a:ext>
                </a:extLst>
              </a:tr>
              <a:tr h="101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14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Toradora!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25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9.79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8.3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07251"/>
                  </a:ext>
                </a:extLst>
              </a:tr>
              <a:tr h="1721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15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Violet Evergarden (+ filme)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13 eps + filme + especial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7.82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1781206"/>
                  </a:ext>
                </a:extLst>
              </a:tr>
              <a:tr h="144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16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Baccano! (+ 3 OVAs)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13 eps + 3 OVAs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6.27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1282645"/>
                  </a:ext>
                </a:extLst>
              </a:tr>
              <a:tr h="20023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Black Lagoon (+ Roberta’s Blood Trail)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24 eps + 5 OVAs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11.36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8.1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455883"/>
                  </a:ext>
                </a:extLst>
              </a:tr>
              <a:tr h="101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Fate/Zero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25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9.79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3664183"/>
                  </a:ext>
                </a:extLst>
              </a:tr>
              <a:tr h="2564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19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800">
                          <a:solidFill>
                            <a:schemeClr val="bg1"/>
                          </a:solidFill>
                        </a:rPr>
                        <a:t>Fate/stay night: Unlimited Blade Works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26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10.18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8.4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6845"/>
                  </a:ext>
                </a:extLst>
              </a:tr>
              <a:tr h="1159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Clannad + After Story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44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17.23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8.8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2762064"/>
                  </a:ext>
                </a:extLst>
              </a:tr>
              <a:tr h="101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21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FLCL (original)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6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2.35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7.9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251185"/>
                  </a:ext>
                </a:extLst>
              </a:tr>
              <a:tr h="144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Ping Pong the Animation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11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4.31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8.5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89753"/>
                  </a:ext>
                </a:extLst>
              </a:tr>
              <a:tr h="1159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23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Devilman Crybaby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10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3.92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3636372"/>
                  </a:ext>
                </a:extLst>
              </a:tr>
              <a:tr h="144076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24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l-PL" sz="800">
                          <a:solidFill>
                            <a:schemeClr val="bg1"/>
                          </a:solidFill>
                        </a:rPr>
                        <a:t>Mob Psycho 100 (S1–S3)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37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14.49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072550"/>
                  </a:ext>
                </a:extLst>
              </a:tr>
              <a:tr h="1721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25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Naruto (sem Shippuden)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220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86.17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8.0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268086"/>
                  </a:ext>
                </a:extLst>
              </a:tr>
              <a:tr h="19176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26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fr-FR" sz="800">
                          <a:solidFill>
                            <a:schemeClr val="bg1"/>
                          </a:solidFill>
                        </a:rPr>
                        <a:t>Attack on Titan (série completa)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~94 eps + especiais longos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36.82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9.3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495287"/>
                  </a:ext>
                </a:extLst>
              </a:tr>
              <a:tr h="11599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Psycho-Pass (S1)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>
                          <a:solidFill>
                            <a:schemeClr val="bg1"/>
                          </a:solidFill>
                        </a:rPr>
                        <a:t>22 eps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>
                          <a:solidFill>
                            <a:schemeClr val="bg1"/>
                          </a:solidFill>
                        </a:rPr>
                        <a:t>8.62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pt-BR" sz="800" dirty="0">
                          <a:solidFill>
                            <a:schemeClr val="bg1"/>
                          </a:solidFill>
                        </a:rPr>
                        <a:t>8.4</a:t>
                      </a:r>
                    </a:p>
                  </a:txBody>
                  <a:tcPr marL="15914" marR="15914" marT="7957" marB="795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02915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885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48AB2-509D-37D6-12B0-D49E16D31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2BACB6B-607E-E72F-2534-0F96EC8CB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140025DB-D064-78E2-9C61-81E4078E01E0}"/>
              </a:ext>
            </a:extLst>
          </p:cNvPr>
          <p:cNvSpPr/>
          <p:nvPr/>
        </p:nvSpPr>
        <p:spPr>
          <a:xfrm>
            <a:off x="182791" y="1283086"/>
            <a:ext cx="1271105" cy="301621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 </a:t>
            </a:r>
            <a:r>
              <a:rPr lang="en-US" sz="135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– </a:t>
            </a:r>
            <a:r>
              <a:rPr lang="pt-BR" sz="1400" dirty="0">
                <a:solidFill>
                  <a:schemeClr val="bg1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Miguel</a:t>
            </a:r>
            <a:r>
              <a:rPr lang="pt-BR" sz="1400" dirty="0">
                <a:solidFill>
                  <a:schemeClr val="bg1"/>
                </a:solidFill>
              </a:rPr>
              <a:t> é muito fã de animes, e terá um mês de férias da UFMG em janeiro. Otimize o máximo de animes que ele pode assistir, considerando 10h por dia e que ele quer ver apenas animes finalizados. 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D58E486-74DE-C847-A477-2BE531FEF5E0}"/>
              </a:ext>
            </a:extLst>
          </p:cNvPr>
          <p:cNvSpPr txBox="1"/>
          <p:nvPr/>
        </p:nvSpPr>
        <p:spPr>
          <a:xfrm>
            <a:off x="1965960" y="205868"/>
            <a:ext cx="6062472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chemeClr val="bg1"/>
                </a:solidFill>
              </a:rPr>
              <a:t># Capacidade total de tempo (30 dias * 10 h/dia)</a:t>
            </a:r>
          </a:p>
          <a:p>
            <a:r>
              <a:rPr lang="pt-BR" sz="1000" dirty="0">
                <a:solidFill>
                  <a:schemeClr val="bg1"/>
                </a:solidFill>
              </a:rPr>
              <a:t>CAPACIDADE_HORAS = 300.0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r>
              <a:rPr lang="pt-BR" sz="1000" dirty="0">
                <a:solidFill>
                  <a:schemeClr val="bg1"/>
                </a:solidFill>
              </a:rPr>
              <a:t>animes = [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Fullmetal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Alchemist</a:t>
            </a:r>
            <a:r>
              <a:rPr lang="pt-BR" sz="1000" dirty="0">
                <a:solidFill>
                  <a:schemeClr val="bg1"/>
                </a:solidFill>
              </a:rPr>
              <a:t>: </a:t>
            </a:r>
            <a:r>
              <a:rPr lang="pt-BR" sz="1000" dirty="0" err="1">
                <a:solidFill>
                  <a:schemeClr val="bg1"/>
                </a:solidFill>
              </a:rPr>
              <a:t>Brotherhood</a:t>
            </a:r>
            <a:r>
              <a:rPr lang="pt-BR" sz="1000" dirty="0">
                <a:solidFill>
                  <a:schemeClr val="bg1"/>
                </a:solidFill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"Death Note",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"Cowboy </a:t>
            </a:r>
            <a:r>
              <a:rPr lang="pt-BR" sz="1000" dirty="0" err="1">
                <a:solidFill>
                  <a:schemeClr val="bg1"/>
                </a:solidFill>
              </a:rPr>
              <a:t>Bebop</a:t>
            </a:r>
            <a:r>
              <a:rPr lang="pt-BR" sz="1000" dirty="0">
                <a:solidFill>
                  <a:schemeClr val="bg1"/>
                </a:solidFill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"Neon Genesis </a:t>
            </a:r>
            <a:r>
              <a:rPr lang="pt-BR" sz="1000" dirty="0" err="1">
                <a:solidFill>
                  <a:schemeClr val="bg1"/>
                </a:solidFill>
              </a:rPr>
              <a:t>Evangelion</a:t>
            </a:r>
            <a:r>
              <a:rPr lang="pt-BR" sz="1000" dirty="0">
                <a:solidFill>
                  <a:schemeClr val="bg1"/>
                </a:solidFill>
              </a:rPr>
              <a:t> + </a:t>
            </a:r>
            <a:r>
              <a:rPr lang="pt-BR" sz="1000" dirty="0" err="1">
                <a:solidFill>
                  <a:schemeClr val="bg1"/>
                </a:solidFill>
              </a:rPr>
              <a:t>End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of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Evangelion</a:t>
            </a:r>
            <a:r>
              <a:rPr lang="pt-BR" sz="1000" dirty="0">
                <a:solidFill>
                  <a:schemeClr val="bg1"/>
                </a:solidFill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Steins;Gate</a:t>
            </a:r>
            <a:r>
              <a:rPr lang="pt-BR" sz="1000" dirty="0">
                <a:solidFill>
                  <a:schemeClr val="bg1"/>
                </a:solidFill>
              </a:rPr>
              <a:t> (+ OVA)",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Code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Geass</a:t>
            </a:r>
            <a:r>
              <a:rPr lang="pt-BR" sz="1000" dirty="0">
                <a:solidFill>
                  <a:schemeClr val="bg1"/>
                </a:solidFill>
              </a:rPr>
              <a:t> (R1+R2)",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"Hunter x Hunter (2011)",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"Monster",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"Samurai </a:t>
            </a:r>
            <a:r>
              <a:rPr lang="pt-BR" sz="1000" dirty="0" err="1">
                <a:solidFill>
                  <a:schemeClr val="bg1"/>
                </a:solidFill>
              </a:rPr>
              <a:t>Champloo</a:t>
            </a:r>
            <a:r>
              <a:rPr lang="pt-BR" sz="1000" dirty="0">
                <a:solidFill>
                  <a:schemeClr val="bg1"/>
                </a:solidFill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Gurren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Lagann</a:t>
            </a:r>
            <a:r>
              <a:rPr lang="pt-BR" sz="1000" dirty="0">
                <a:solidFill>
                  <a:schemeClr val="bg1"/>
                </a:solidFill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Parasyte</a:t>
            </a:r>
            <a:r>
              <a:rPr lang="pt-BR" sz="1000" dirty="0">
                <a:solidFill>
                  <a:schemeClr val="bg1"/>
                </a:solidFill>
              </a:rPr>
              <a:t>: The Maxim",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Erased</a:t>
            </a:r>
            <a:r>
              <a:rPr lang="pt-BR" sz="1000" dirty="0">
                <a:solidFill>
                  <a:schemeClr val="bg1"/>
                </a:solidFill>
              </a:rPr>
              <a:t> (</a:t>
            </a:r>
            <a:r>
              <a:rPr lang="pt-BR" sz="1000" dirty="0" err="1">
                <a:solidFill>
                  <a:schemeClr val="bg1"/>
                </a:solidFill>
              </a:rPr>
              <a:t>Boku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dake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ga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Inai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Machi</a:t>
            </a:r>
            <a:r>
              <a:rPr lang="pt-BR" sz="1000" dirty="0">
                <a:solidFill>
                  <a:schemeClr val="bg1"/>
                </a:solidFill>
              </a:rPr>
              <a:t>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Your</a:t>
            </a:r>
            <a:r>
              <a:rPr lang="pt-BR" sz="1000" dirty="0">
                <a:solidFill>
                  <a:schemeClr val="bg1"/>
                </a:solidFill>
              </a:rPr>
              <a:t> Lie in April",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Toradora</a:t>
            </a:r>
            <a:r>
              <a:rPr lang="pt-BR" sz="1000" dirty="0">
                <a:solidFill>
                  <a:schemeClr val="bg1"/>
                </a:solidFill>
              </a:rPr>
              <a:t>!",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"Violet </a:t>
            </a:r>
            <a:r>
              <a:rPr lang="pt-BR" sz="1000" dirty="0" err="1">
                <a:solidFill>
                  <a:schemeClr val="bg1"/>
                </a:solidFill>
              </a:rPr>
              <a:t>Evergarden</a:t>
            </a:r>
            <a:r>
              <a:rPr lang="pt-BR" sz="1000" dirty="0">
                <a:solidFill>
                  <a:schemeClr val="bg1"/>
                </a:solidFill>
              </a:rPr>
              <a:t> (+ filme)",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Baccano</a:t>
            </a:r>
            <a:r>
              <a:rPr lang="pt-BR" sz="1000" dirty="0">
                <a:solidFill>
                  <a:schemeClr val="bg1"/>
                </a:solidFill>
              </a:rPr>
              <a:t>! (+ 3 </a:t>
            </a:r>
            <a:r>
              <a:rPr lang="pt-BR" sz="1000" dirty="0" err="1">
                <a:solidFill>
                  <a:schemeClr val="bg1"/>
                </a:solidFill>
              </a:rPr>
              <a:t>OVAs</a:t>
            </a:r>
            <a:r>
              <a:rPr lang="pt-BR" sz="1000" dirty="0">
                <a:solidFill>
                  <a:schemeClr val="bg1"/>
                </a:solidFill>
              </a:rPr>
              <a:t>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"Black Lagoon (+ </a:t>
            </a:r>
            <a:r>
              <a:rPr lang="pt-BR" sz="1000" dirty="0" err="1">
                <a:solidFill>
                  <a:schemeClr val="bg1"/>
                </a:solidFill>
              </a:rPr>
              <a:t>Roberta’s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Blood</a:t>
            </a:r>
            <a:r>
              <a:rPr lang="pt-BR" sz="1000" dirty="0">
                <a:solidFill>
                  <a:schemeClr val="bg1"/>
                </a:solidFill>
              </a:rPr>
              <a:t> Trail)",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"Fate/Zero",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"Fate/</a:t>
            </a:r>
            <a:r>
              <a:rPr lang="pt-BR" sz="1000" dirty="0" err="1">
                <a:solidFill>
                  <a:schemeClr val="bg1"/>
                </a:solidFill>
              </a:rPr>
              <a:t>stay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night</a:t>
            </a:r>
            <a:r>
              <a:rPr lang="pt-BR" sz="1000" dirty="0">
                <a:solidFill>
                  <a:schemeClr val="bg1"/>
                </a:solidFill>
              </a:rPr>
              <a:t>: </a:t>
            </a:r>
            <a:r>
              <a:rPr lang="pt-BR" sz="1000" dirty="0" err="1">
                <a:solidFill>
                  <a:schemeClr val="bg1"/>
                </a:solidFill>
              </a:rPr>
              <a:t>Unlimited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Blade</a:t>
            </a:r>
            <a:r>
              <a:rPr lang="pt-BR" sz="1000" dirty="0">
                <a:solidFill>
                  <a:schemeClr val="bg1"/>
                </a:solidFill>
              </a:rPr>
              <a:t> Works",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"Clannad + </a:t>
            </a:r>
            <a:r>
              <a:rPr lang="pt-BR" sz="1000" dirty="0" err="1">
                <a:solidFill>
                  <a:schemeClr val="bg1"/>
                </a:solidFill>
              </a:rPr>
              <a:t>After</a:t>
            </a:r>
            <a:r>
              <a:rPr lang="pt-BR" sz="1000" dirty="0">
                <a:solidFill>
                  <a:schemeClr val="bg1"/>
                </a:solidFill>
              </a:rPr>
              <a:t> Story",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"FLCL (original)",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"Ping Pong </a:t>
            </a:r>
            <a:r>
              <a:rPr lang="pt-BR" sz="1000" dirty="0" err="1">
                <a:solidFill>
                  <a:schemeClr val="bg1"/>
                </a:solidFill>
              </a:rPr>
              <a:t>the</a:t>
            </a:r>
            <a:r>
              <a:rPr lang="pt-BR" sz="1000" dirty="0">
                <a:solidFill>
                  <a:schemeClr val="bg1"/>
                </a:solidFill>
              </a:rPr>
              <a:t> Animation",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Devilman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Crybaby</a:t>
            </a:r>
            <a:r>
              <a:rPr lang="pt-BR" sz="1000" dirty="0">
                <a:solidFill>
                  <a:schemeClr val="bg1"/>
                </a:solidFill>
              </a:rPr>
              <a:t>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Mob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Psycho</a:t>
            </a:r>
            <a:r>
              <a:rPr lang="pt-BR" sz="1000" dirty="0">
                <a:solidFill>
                  <a:schemeClr val="bg1"/>
                </a:solidFill>
              </a:rPr>
              <a:t> 100 (S1–S3)",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"Naruto (sem </a:t>
            </a:r>
            <a:r>
              <a:rPr lang="pt-BR" sz="1000" dirty="0" err="1">
                <a:solidFill>
                  <a:schemeClr val="bg1"/>
                </a:solidFill>
              </a:rPr>
              <a:t>Shippuden</a:t>
            </a:r>
            <a:r>
              <a:rPr lang="pt-BR" sz="1000" dirty="0">
                <a:solidFill>
                  <a:schemeClr val="bg1"/>
                </a:solidFill>
              </a:rPr>
              <a:t>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Attack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on</a:t>
            </a:r>
            <a:r>
              <a:rPr lang="pt-BR" sz="1000" dirty="0">
                <a:solidFill>
                  <a:schemeClr val="bg1"/>
                </a:solidFill>
              </a:rPr>
              <a:t> Titan (série completa)",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"</a:t>
            </a:r>
            <a:r>
              <a:rPr lang="pt-BR" sz="1000" dirty="0" err="1">
                <a:solidFill>
                  <a:schemeClr val="bg1"/>
                </a:solidFill>
              </a:rPr>
              <a:t>Psycho-Pass</a:t>
            </a:r>
            <a:r>
              <a:rPr lang="pt-BR" sz="1000" dirty="0">
                <a:solidFill>
                  <a:schemeClr val="bg1"/>
                </a:solidFill>
              </a:rPr>
              <a:t> (S1)",</a:t>
            </a:r>
          </a:p>
          <a:p>
            <a:r>
              <a:rPr lang="pt-BR" sz="1000" dirty="0">
                <a:solidFill>
                  <a:schemeClr val="bg1"/>
                </a:solidFill>
              </a:rPr>
              <a:t>]</a:t>
            </a:r>
          </a:p>
          <a:p>
            <a:endParaRPr lang="pt-BR" sz="1000" dirty="0">
              <a:solidFill>
                <a:schemeClr val="bg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6AD9D1-783F-08D7-BA71-7C710B52893F}"/>
              </a:ext>
            </a:extLst>
          </p:cNvPr>
          <p:cNvSpPr txBox="1"/>
          <p:nvPr/>
        </p:nvSpPr>
        <p:spPr>
          <a:xfrm>
            <a:off x="5765292" y="1408429"/>
            <a:ext cx="606247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sz="1000" dirty="0">
              <a:solidFill>
                <a:schemeClr val="bg1"/>
              </a:solidFill>
            </a:endParaRPr>
          </a:p>
          <a:p>
            <a:r>
              <a:rPr lang="pt-BR" sz="1000" dirty="0" err="1">
                <a:solidFill>
                  <a:schemeClr val="bg1"/>
                </a:solidFill>
              </a:rPr>
              <a:t>duracoes_horas</a:t>
            </a:r>
            <a:r>
              <a:rPr lang="pt-BR" sz="1000" dirty="0">
                <a:solidFill>
                  <a:schemeClr val="bg1"/>
                </a:solidFill>
              </a:rPr>
              <a:t> = [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25.07, 14.49, 10.18, 11.68,  9.80,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19.58, 57.97, 28.98, 10.18, 10.57,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 9.40,  4.70,  8.62,  9.79,  7.82,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 6.27, 11.36,  9.79, 10.18, 17.23,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 2.35,  4.31,  3.92, 14.49, 86.17,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36.82,  8.62,</a:t>
            </a:r>
          </a:p>
          <a:p>
            <a:r>
              <a:rPr lang="pt-BR" sz="1000" dirty="0">
                <a:solidFill>
                  <a:schemeClr val="bg1"/>
                </a:solidFill>
              </a:rPr>
              <a:t>]</a:t>
            </a:r>
          </a:p>
          <a:p>
            <a:endParaRPr lang="pt-BR" sz="1000" dirty="0">
              <a:solidFill>
                <a:schemeClr val="bg1"/>
              </a:solidFill>
            </a:endParaRPr>
          </a:p>
          <a:p>
            <a:r>
              <a:rPr lang="pt-BR" sz="1000" dirty="0">
                <a:solidFill>
                  <a:schemeClr val="bg1"/>
                </a:solidFill>
              </a:rPr>
              <a:t># “Interesse pessoal" (0–10)  = [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9.6, 9.2, 8.8, 9.0, 9.3,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9.1, 9.4, 9.0, 8.7, 8.9,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8.5, 8.4, 8.6, 8.3, 8.8,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8.2, 8.1, 8.7, 8.4, 8.8,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7.9, 8.5, 8.0, 9.0, 8.0,</a:t>
            </a:r>
          </a:p>
          <a:p>
            <a:r>
              <a:rPr lang="pt-BR" sz="1000" dirty="0">
                <a:solidFill>
                  <a:schemeClr val="bg1"/>
                </a:solidFill>
              </a:rPr>
              <a:t>    9.3, 8.4,</a:t>
            </a:r>
          </a:p>
          <a:p>
            <a:r>
              <a:rPr lang="pt-BR" sz="10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6861864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BAE63B-AFF0-3406-D87F-6B1787690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17B6AB1-FA9B-CB7E-5480-18001FB1E0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008144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CE97FED2-3DEA-C9E1-3762-6BBEB3A3B635}"/>
              </a:ext>
            </a:extLst>
          </p:cNvPr>
          <p:cNvSpPr/>
          <p:nvPr/>
        </p:nvSpPr>
        <p:spPr>
          <a:xfrm>
            <a:off x="182791" y="538476"/>
            <a:ext cx="9436697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Fim!</a:t>
            </a:r>
            <a:endParaRPr lang="en-US" sz="1350" dirty="0">
              <a:solidFill>
                <a:schemeClr val="bg1"/>
              </a:solidFill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894BDA8-E371-903C-2AE2-5323D7ABE656}"/>
              </a:ext>
            </a:extLst>
          </p:cNvPr>
          <p:cNvSpPr/>
          <p:nvPr/>
        </p:nvSpPr>
        <p:spPr>
          <a:xfrm>
            <a:off x="3145447" y="2364001"/>
            <a:ext cx="9436697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pt-BR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gabrielanuneslopes@ufmg.br</a:t>
            </a:r>
            <a:endParaRPr lang="en-US" sz="13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914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21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Evolução Diferencial</a:t>
            </a:r>
            <a:endParaRPr lang="en-US" sz="2025" dirty="0"/>
          </a:p>
        </p:txBody>
      </p:sp>
      <p:pic>
        <p:nvPicPr>
          <p:cNvPr id="3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80" y="1257328"/>
            <a:ext cx="3092044" cy="3571819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619FA607-6192-7DFF-5CA0-8625FD0C5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1806" y="1300163"/>
            <a:ext cx="5093514" cy="345058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FA37-8DF1-1FEA-5440-FBCF5221B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4BC7F81-1672-4516-B248-2C728D9EC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211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CC429853-7D39-C40C-4707-EA1E5D9AA2F5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Evolução Diferencial</a:t>
            </a:r>
            <a:endParaRPr lang="en-US" sz="2025" dirty="0"/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E360B3A3-3DF1-A647-8D4C-D167CADBE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13" y="965838"/>
            <a:ext cx="5778797" cy="1790792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37001B0C-C279-6A82-E42D-2B4FECBD6B28}"/>
              </a:ext>
            </a:extLst>
          </p:cNvPr>
          <p:cNvSpPr txBox="1"/>
          <p:nvPr/>
        </p:nvSpPr>
        <p:spPr>
          <a:xfrm>
            <a:off x="292712" y="2983804"/>
            <a:ext cx="5778797" cy="14773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Vamos acompanhar os cálculos deste exercício da aplicação de Evolução Diferencial para encontrar o valor mínimo da função </a:t>
            </a:r>
            <a:r>
              <a:rPr lang="pt-BR" b="1" dirty="0">
                <a:solidFill>
                  <a:schemeClr val="bg1"/>
                </a:solidFill>
              </a:rPr>
              <a:t>f(</a:t>
            </a:r>
            <a:r>
              <a:rPr lang="pt-BR" b="1" dirty="0" err="1">
                <a:solidFill>
                  <a:schemeClr val="bg1"/>
                </a:solidFill>
              </a:rPr>
              <a:t>x,y</a:t>
            </a:r>
            <a:r>
              <a:rPr lang="pt-BR" b="1" dirty="0">
                <a:solidFill>
                  <a:schemeClr val="bg1"/>
                </a:solidFill>
              </a:rPr>
              <a:t>)</a:t>
            </a:r>
            <a:r>
              <a:rPr lang="pt-BR" dirty="0">
                <a:solidFill>
                  <a:schemeClr val="bg1"/>
                </a:solidFill>
              </a:rPr>
              <a:t> com uma população de 6 indivíduos. Utilizaremos vetor alvo aleatório, fator de escala </a:t>
            </a:r>
            <a:r>
              <a:rPr lang="pt-BR" b="1" dirty="0">
                <a:solidFill>
                  <a:schemeClr val="bg1"/>
                </a:solidFill>
              </a:rPr>
              <a:t>F = 0,5</a:t>
            </a:r>
            <a:r>
              <a:rPr lang="pt-BR" dirty="0">
                <a:solidFill>
                  <a:schemeClr val="bg1"/>
                </a:solidFill>
              </a:rPr>
              <a:t> e taxa de crossover </a:t>
            </a:r>
            <a:r>
              <a:rPr lang="pt-BR" b="1" dirty="0">
                <a:solidFill>
                  <a:schemeClr val="bg1"/>
                </a:solidFill>
              </a:rPr>
              <a:t>P</a:t>
            </a:r>
            <a:r>
              <a:rPr lang="pt-BR" b="1" baseline="-25000" dirty="0">
                <a:solidFill>
                  <a:schemeClr val="bg1"/>
                </a:solidFill>
              </a:rPr>
              <a:t>CR</a:t>
            </a:r>
            <a:r>
              <a:rPr lang="pt-BR" b="1" dirty="0">
                <a:solidFill>
                  <a:schemeClr val="bg1"/>
                </a:solidFill>
              </a:rPr>
              <a:t> = 0,7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623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5A780-8414-8D80-034B-CF165BC79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FED1A3B-CB1B-CD75-A5C8-7AFCA5BB5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211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DE33D576-E193-AFE7-404D-B69445A91A70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Evolução Diferencial</a:t>
            </a:r>
            <a:endParaRPr lang="en-US" sz="2025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811986-BF7F-85DF-CD59-477348090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2" y="996696"/>
            <a:ext cx="5971539" cy="34063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CCC672A-FD90-524C-80B4-2C0576FA5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52" y="4382096"/>
            <a:ext cx="5971539" cy="33548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BAC0083-8D3C-2904-0D58-38683B10F4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4335" t="32545" r="33962" b="39100"/>
          <a:stretch>
            <a:fillRect/>
          </a:stretch>
        </p:blipFill>
        <p:spPr>
          <a:xfrm>
            <a:off x="6282209" y="1428750"/>
            <a:ext cx="2633472" cy="97840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17664AC-987C-1477-B47A-45BB3E74F2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823" t="67260" r="24806" b="21560"/>
          <a:stretch>
            <a:fillRect/>
          </a:stretch>
        </p:blipFill>
        <p:spPr>
          <a:xfrm>
            <a:off x="6213348" y="3835908"/>
            <a:ext cx="2930652" cy="35024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9222F62-E872-5D43-B618-7C10214EAEEA}"/>
              </a:ext>
            </a:extLst>
          </p:cNvPr>
          <p:cNvSpPr txBox="1"/>
          <p:nvPr/>
        </p:nvSpPr>
        <p:spPr>
          <a:xfrm>
            <a:off x="4249019" y="5012695"/>
            <a:ext cx="46666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Como 1,94 &lt; 3,43, e meu objetivo é MINIMIZAR, eu aceito esse novo individuo</a:t>
            </a:r>
          </a:p>
        </p:txBody>
      </p:sp>
    </p:spTree>
    <p:extLst>
      <p:ext uri="{BB962C8B-B14F-4D97-AF65-F5344CB8AC3E}">
        <p14:creationId xmlns:p14="http://schemas.microsoft.com/office/powerpoint/2010/main" val="2562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8A39-3B75-61FF-918B-2D0F923BE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59D9C171-AC75-D44A-6F67-9B0F80A19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211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F36C63A6-B558-FDBC-09DC-1ED73F83C4CE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Evolução Diferencial</a:t>
            </a:r>
            <a:endParaRPr lang="en-US" sz="2025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E93C0D-657E-9E18-0C63-EE6DD5E16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04" y="853885"/>
            <a:ext cx="6288444" cy="38324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3EBD124-8224-F670-8A44-F69D9AC9F7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904" y="4686300"/>
            <a:ext cx="6709068" cy="4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D8FA2-4AAA-77E6-4843-3433E18F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A15369B-4F13-D0FF-55F4-FF2ECF6F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472113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992B547-8096-C6B7-A6E5-1D497394E460}"/>
              </a:ext>
            </a:extLst>
          </p:cNvPr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Algoritmo de Evolução Diferencial</a:t>
            </a:r>
            <a:endParaRPr lang="en-US" sz="2025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327ACF9-C76C-23F1-8A88-44F91DC8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42964"/>
            <a:ext cx="5204749" cy="392052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FD96357-0EB1-ECD4-2274-5B931D65B0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745555"/>
            <a:ext cx="5442493" cy="27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08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2653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Bibliotecas Python para Evolução Diferencial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57200" y="1071563"/>
            <a:ext cx="4000500" cy="192166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/>
          <p:cNvSpPr/>
          <p:nvPr/>
        </p:nvSpPr>
        <p:spPr>
          <a:xfrm>
            <a:off x="628650" y="1243013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357313"/>
            <a:ext cx="200025" cy="20002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71575" y="1343025"/>
            <a:ext cx="440122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SciPy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28650" y="1785938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oficial na biblioteca de otimização científica</a:t>
            </a:r>
            <a:endParaRPr lang="en-US" sz="1350" dirty="0"/>
          </a:p>
        </p:txBody>
      </p:sp>
      <p:sp>
        <p:nvSpPr>
          <p:cNvPr id="9" name="Shape 5"/>
          <p:cNvSpPr/>
          <p:nvPr/>
        </p:nvSpPr>
        <p:spPr>
          <a:xfrm>
            <a:off x="628650" y="2418159"/>
            <a:ext cx="3429558" cy="191095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Text 6"/>
          <p:cNvSpPr/>
          <p:nvPr/>
        </p:nvSpPr>
        <p:spPr>
          <a:xfrm>
            <a:off x="628650" y="2418159"/>
            <a:ext cx="3429558" cy="191095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scipy.optimize.differential_evolution()</a:t>
            </a:r>
            <a:endParaRPr lang="en-US" sz="1046" dirty="0"/>
          </a:p>
        </p:txBody>
      </p:sp>
      <p:sp>
        <p:nvSpPr>
          <p:cNvPr id="11" name="Text 7"/>
          <p:cNvSpPr/>
          <p:nvPr/>
        </p:nvSpPr>
        <p:spPr>
          <a:xfrm>
            <a:off x="628650" y="2678906"/>
            <a:ext cx="36576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Ideal para problemas de otimização global</a:t>
            </a:r>
            <a:endParaRPr lang="en-US" sz="732" dirty="0"/>
          </a:p>
        </p:txBody>
      </p:sp>
      <p:sp>
        <p:nvSpPr>
          <p:cNvPr id="12" name="Shape 8"/>
          <p:cNvSpPr/>
          <p:nvPr/>
        </p:nvSpPr>
        <p:spPr>
          <a:xfrm>
            <a:off x="457200" y="3164681"/>
            <a:ext cx="4000500" cy="192166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9"/>
          <p:cNvSpPr/>
          <p:nvPr/>
        </p:nvSpPr>
        <p:spPr>
          <a:xfrm>
            <a:off x="628650" y="3336131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452" y="3450431"/>
            <a:ext cx="175022" cy="20002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71575" y="3436144"/>
            <a:ext cx="448856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DEAP</a:t>
            </a:r>
            <a:endParaRPr lang="en-US" sz="1350" dirty="0"/>
          </a:p>
        </p:txBody>
      </p:sp>
      <p:sp>
        <p:nvSpPr>
          <p:cNvPr id="16" name="Text 11"/>
          <p:cNvSpPr/>
          <p:nvPr/>
        </p:nvSpPr>
        <p:spPr>
          <a:xfrm>
            <a:off x="628650" y="3879056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Distributed Evolutionary Algorithms in Python</a:t>
            </a:r>
            <a:endParaRPr lang="en-US" sz="1350" dirty="0"/>
          </a:p>
        </p:txBody>
      </p:sp>
      <p:sp>
        <p:nvSpPr>
          <p:cNvPr id="17" name="Shape 12"/>
          <p:cNvSpPr/>
          <p:nvPr/>
        </p:nvSpPr>
        <p:spPr>
          <a:xfrm>
            <a:off x="628650" y="4511278"/>
            <a:ext cx="1371823" cy="191095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Text 13"/>
          <p:cNvSpPr/>
          <p:nvPr/>
        </p:nvSpPr>
        <p:spPr>
          <a:xfrm>
            <a:off x="628650" y="4511278"/>
            <a:ext cx="1371823" cy="191095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deap.algorithms</a:t>
            </a:r>
            <a:endParaRPr lang="en-US" sz="1046" dirty="0"/>
          </a:p>
        </p:txBody>
      </p:sp>
      <p:sp>
        <p:nvSpPr>
          <p:cNvPr id="19" name="Text 14"/>
          <p:cNvSpPr/>
          <p:nvPr/>
        </p:nvSpPr>
        <p:spPr>
          <a:xfrm>
            <a:off x="628650" y="4772025"/>
            <a:ext cx="36576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Framework completo para algoritmos evolutivos</a:t>
            </a:r>
            <a:endParaRPr lang="en-US" sz="732" dirty="0"/>
          </a:p>
        </p:txBody>
      </p:sp>
      <p:sp>
        <p:nvSpPr>
          <p:cNvPr id="20" name="Shape 15"/>
          <p:cNvSpPr/>
          <p:nvPr/>
        </p:nvSpPr>
        <p:spPr>
          <a:xfrm>
            <a:off x="4686300" y="1071563"/>
            <a:ext cx="4000500" cy="1921669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1" name="Shape 16"/>
          <p:cNvSpPr/>
          <p:nvPr/>
        </p:nvSpPr>
        <p:spPr>
          <a:xfrm>
            <a:off x="4857750" y="1243013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7053" y="1357313"/>
            <a:ext cx="150019" cy="200025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5400675" y="1343025"/>
            <a:ext cx="87748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turboJADE</a:t>
            </a:r>
            <a:endParaRPr lang="en-US" sz="1350" dirty="0"/>
          </a:p>
        </p:txBody>
      </p:sp>
      <p:sp>
        <p:nvSpPr>
          <p:cNvPr id="24" name="Text 18"/>
          <p:cNvSpPr/>
          <p:nvPr/>
        </p:nvSpPr>
        <p:spPr>
          <a:xfrm>
            <a:off x="4857750" y="1785938"/>
            <a:ext cx="3657600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Implementação rápida do algoritmo JADE (Adaptive DE)</a:t>
            </a:r>
            <a:endParaRPr lang="en-US" sz="1350" dirty="0"/>
          </a:p>
        </p:txBody>
      </p:sp>
      <p:sp>
        <p:nvSpPr>
          <p:cNvPr id="25" name="Shape 19"/>
          <p:cNvSpPr/>
          <p:nvPr/>
        </p:nvSpPr>
        <p:spPr>
          <a:xfrm>
            <a:off x="4857750" y="2418159"/>
            <a:ext cx="857390" cy="191095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Text 20"/>
          <p:cNvSpPr/>
          <p:nvPr/>
        </p:nvSpPr>
        <p:spPr>
          <a:xfrm>
            <a:off x="4857750" y="2418159"/>
            <a:ext cx="857390" cy="191095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turboJADE</a:t>
            </a:r>
            <a:endParaRPr lang="en-US" sz="1046" dirty="0"/>
          </a:p>
        </p:txBody>
      </p:sp>
      <p:sp>
        <p:nvSpPr>
          <p:cNvPr id="27" name="Text 21"/>
          <p:cNvSpPr/>
          <p:nvPr/>
        </p:nvSpPr>
        <p:spPr>
          <a:xfrm>
            <a:off x="4857750" y="2678906"/>
            <a:ext cx="36576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Otimizado para performance em Python puro</a:t>
            </a:r>
            <a:endParaRPr lang="en-US" sz="732" dirty="0"/>
          </a:p>
        </p:txBody>
      </p:sp>
      <p:sp>
        <p:nvSpPr>
          <p:cNvPr id="28" name="Shape 22"/>
          <p:cNvSpPr/>
          <p:nvPr/>
        </p:nvSpPr>
        <p:spPr>
          <a:xfrm>
            <a:off x="4686300" y="3164681"/>
            <a:ext cx="4000500" cy="1664494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3"/>
          <p:cNvSpPr/>
          <p:nvPr/>
        </p:nvSpPr>
        <p:spPr>
          <a:xfrm>
            <a:off x="4857750" y="3336131"/>
            <a:ext cx="428625" cy="428625"/>
          </a:xfrm>
          <a:prstGeom prst="ellipse">
            <a:avLst/>
          </a:pr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pt-BR"/>
          </a:p>
        </p:txBody>
      </p:sp>
      <p:pic>
        <p:nvPicPr>
          <p:cNvPr id="3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050" y="3450431"/>
            <a:ext cx="200025" cy="20002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5400675" y="3436144"/>
            <a:ext cx="50784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DetPy</a:t>
            </a:r>
            <a:endParaRPr lang="en-US" sz="1350" dirty="0"/>
          </a:p>
        </p:txBody>
      </p:sp>
      <p:sp>
        <p:nvSpPr>
          <p:cNvPr id="32" name="Text 25"/>
          <p:cNvSpPr/>
          <p:nvPr/>
        </p:nvSpPr>
        <p:spPr>
          <a:xfrm>
            <a:off x="4857750" y="3879056"/>
            <a:ext cx="365760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Differential Evolution Tools for Python</a:t>
            </a:r>
            <a:endParaRPr lang="en-US" sz="1350" dirty="0"/>
          </a:p>
        </p:txBody>
      </p:sp>
      <p:sp>
        <p:nvSpPr>
          <p:cNvPr id="33" name="Shape 26"/>
          <p:cNvSpPr/>
          <p:nvPr/>
        </p:nvSpPr>
        <p:spPr>
          <a:xfrm>
            <a:off x="4857750" y="4254103"/>
            <a:ext cx="514434" cy="191095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4" name="Text 27"/>
          <p:cNvSpPr/>
          <p:nvPr/>
        </p:nvSpPr>
        <p:spPr>
          <a:xfrm>
            <a:off x="4857750" y="4254103"/>
            <a:ext cx="514434" cy="191095"/>
          </a:xfrm>
          <a:prstGeom prst="rect">
            <a:avLst/>
          </a:prstGeom>
          <a:noFill/>
          <a:ln/>
        </p:spPr>
        <p:txBody>
          <a:bodyPr wrap="non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detpy</a:t>
            </a:r>
            <a:endParaRPr lang="en-US" sz="1046" dirty="0"/>
          </a:p>
        </p:txBody>
      </p:sp>
      <p:sp>
        <p:nvSpPr>
          <p:cNvPr id="35" name="Text 28"/>
          <p:cNvSpPr/>
          <p:nvPr/>
        </p:nvSpPr>
        <p:spPr>
          <a:xfrm>
            <a:off x="4857750" y="4514850"/>
            <a:ext cx="3657600" cy="1428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3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Oferece várias variantes do algoritmo DE</a:t>
            </a:r>
            <a:endParaRPr lang="en-US" sz="732" dirty="0"/>
          </a:p>
        </p:txBody>
      </p:sp>
      <p:sp>
        <p:nvSpPr>
          <p:cNvPr id="36" name="Text 29"/>
          <p:cNvSpPr/>
          <p:nvPr/>
        </p:nvSpPr>
        <p:spPr>
          <a:xfrm>
            <a:off x="457200" y="5429250"/>
            <a:ext cx="8229600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42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Exemplo básico com SciPy:</a:t>
            </a:r>
            <a:endParaRPr lang="en-US" sz="942" dirty="0"/>
          </a:p>
        </p:txBody>
      </p:sp>
      <p:sp>
        <p:nvSpPr>
          <p:cNvPr id="37" name="Shape 30"/>
          <p:cNvSpPr/>
          <p:nvPr/>
        </p:nvSpPr>
        <p:spPr>
          <a:xfrm>
            <a:off x="457200" y="5686425"/>
            <a:ext cx="8229600" cy="2114550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8" name="Shape 31"/>
          <p:cNvSpPr/>
          <p:nvPr/>
        </p:nvSpPr>
        <p:spPr>
          <a:xfrm>
            <a:off x="571500" y="5811441"/>
            <a:ext cx="4544178" cy="1691283"/>
          </a:xfrm>
          <a:prstGeom prst="rect">
            <a:avLst/>
          </a:prstGeom>
          <a:solidFill>
            <a:srgbClr val="000000">
              <a:alpha val="30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9" name="Text 32"/>
          <p:cNvSpPr/>
          <p:nvPr/>
        </p:nvSpPr>
        <p:spPr>
          <a:xfrm>
            <a:off x="571500" y="5811441"/>
            <a:ext cx="4544178" cy="1691283"/>
          </a:xfrm>
          <a:prstGeom prst="rect">
            <a:avLst/>
          </a:prstGeom>
          <a:noFill/>
          <a:ln/>
        </p:spPr>
        <p:txBody>
          <a:bodyPr wrap="square" lIns="51054" tIns="17018" rIns="51054" bIns="17018" rtlCol="0" anchor="ctr">
            <a:spAutoFit/>
          </a:bodyPr>
          <a:lstStyle/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from scipy.optimize import differential_evolution</a:t>
            </a:r>
            <a:endParaRPr lang="en-US" sz="1046" dirty="0"/>
          </a:p>
          <a:p>
            <a:pPr marL="0" indent="0">
              <a:buNone/>
            </a:pPr>
            <a:endParaRPr lang="en-US" sz="1046" dirty="0"/>
          </a:p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def objetivo(x):</a:t>
            </a:r>
            <a:endParaRPr lang="en-US" sz="1046" dirty="0"/>
          </a:p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return x[0]**2 + x[1]**2</a:t>
            </a:r>
            <a:endParaRPr lang="en-US" sz="1046" dirty="0"/>
          </a:p>
          <a:p>
            <a:pPr marL="0" indent="0">
              <a:buNone/>
            </a:pPr>
            <a:endParaRPr lang="en-US" sz="1046" dirty="0"/>
          </a:p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limites = [(-5, 5), (-5, 5)]</a:t>
            </a:r>
            <a:endParaRPr lang="en-US" sz="1046" dirty="0"/>
          </a:p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resultado = differential_evolution(objetivo, limites)</a:t>
            </a:r>
            <a:endParaRPr lang="en-US" sz="1046" dirty="0"/>
          </a:p>
          <a:p>
            <a:pPr marL="0" indent="0">
              <a:buNone/>
            </a:pPr>
            <a:r>
              <a:rPr lang="en-US" sz="1046" dirty="0">
                <a:solidFill>
                  <a:srgbClr val="FFFFFF"/>
                </a:solidFill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print(resultado.x, resultado.fun)</a:t>
            </a:r>
            <a:endParaRPr lang="en-US" sz="1046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1371</TotalTime>
  <Words>3321</Words>
  <Application>Microsoft Office PowerPoint</Application>
  <PresentationFormat>Apresentação na tela (16:9)</PresentationFormat>
  <Paragraphs>619</Paragraphs>
  <Slides>36</Slides>
  <Notes>36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36</vt:i4>
      </vt:variant>
    </vt:vector>
  </HeadingPairs>
  <TitlesOfParts>
    <vt:vector size="41" baseType="lpstr">
      <vt:lpstr>Arial</vt:lpstr>
      <vt:lpstr>Cambria Math</vt:lpstr>
      <vt:lpstr>Courier New</vt:lpstr>
      <vt:lpstr>Noto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Gabriela Nunes Lopes</cp:lastModifiedBy>
  <cp:revision>11</cp:revision>
  <dcterms:created xsi:type="dcterms:W3CDTF">2025-09-25T22:01:21Z</dcterms:created>
  <dcterms:modified xsi:type="dcterms:W3CDTF">2025-10-01T20:28:21Z</dcterms:modified>
</cp:coreProperties>
</file>